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0" r:id="rId1"/>
    <p:sldMasterId id="2147483721" r:id="rId2"/>
    <p:sldMasterId id="2147483722" r:id="rId3"/>
    <p:sldMasterId id="2147483723" r:id="rId4"/>
    <p:sldMasterId id="2147483724" r:id="rId5"/>
    <p:sldMasterId id="2147483725" r:id="rId6"/>
  </p:sldMasterIdLst>
  <p:notesMasterIdLst>
    <p:notesMasterId r:id="rId37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78" r:id="rId13"/>
    <p:sldId id="262" r:id="rId14"/>
    <p:sldId id="263" r:id="rId15"/>
    <p:sldId id="264" r:id="rId16"/>
    <p:sldId id="279" r:id="rId17"/>
    <p:sldId id="265" r:id="rId18"/>
    <p:sldId id="266" r:id="rId19"/>
    <p:sldId id="267" r:id="rId20"/>
    <p:sldId id="268" r:id="rId21"/>
    <p:sldId id="283" r:id="rId22"/>
    <p:sldId id="284" r:id="rId23"/>
    <p:sldId id="285" r:id="rId24"/>
    <p:sldId id="280" r:id="rId25"/>
    <p:sldId id="287" r:id="rId26"/>
    <p:sldId id="28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</p:sldIdLst>
  <p:sldSz cx="12192000" cy="6858000"/>
  <p:notesSz cx="7559675" cy="10691813"/>
  <p:embeddedFontLst>
    <p:embeddedFont>
      <p:font typeface="Calibri" pitchFamily="34" charset="0"/>
      <p:regular r:id="rId38"/>
      <p:bold r:id="rId39"/>
      <p:italic r:id="rId40"/>
      <p:boldItalic r:id="rId41"/>
    </p:embeddedFont>
    <p:embeddedFont>
      <p:font typeface="Lato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01CCDE95-65F6-4CC3-B159-F9849D8B2CF5}">
  <a:tblStyle styleId="{01CCDE95-65F6-4CC3-B159-F9849D8B2C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61" autoAdjust="0"/>
    <p:restoredTop sz="94660"/>
  </p:normalViewPr>
  <p:slideViewPr>
    <p:cSldViewPr>
      <p:cViewPr>
        <p:scale>
          <a:sx n="117" d="100"/>
          <a:sy n="117" d="100"/>
        </p:scale>
        <p:origin x="-13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font" Target="fonts/font2.fntdata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font" Target="fonts/font7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0" Type="http://schemas.openxmlformats.org/officeDocument/2006/relationships/slide" Target="slides/slide14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93552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37a03750bb_0_5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g237a03750bb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37a03750bb_0_5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g237a03750bb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37a03750bb_0_2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g237a03750b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37a03750bb_0_3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g237a03750b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37a03750bb_0_4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237a03750bb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37a03750bb_0_5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237a03750b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37a03750bb_0_5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237a03750b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37a03750bb_0_5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237a03750b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37a03750bb_0_5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237a03750b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37a03750bb_0_5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g237a03750bb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37a03750bb_0_5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g237a03750bb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37a03750bb_0_5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g237a03750bb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37a03750bb_0_8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237a03750bb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37a03750bb_0_7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g237a03750b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37a03750bb_0_6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g237a03750bb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37a03750bb_0_9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g237a03750bb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37a03750bb_0_11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g237a03750bb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37a03750bb_0_12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g237a03750bb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37a03750bb_0_12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237a03750b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37a03750bb_0_2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g237a03750bb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37a03750bb_0_1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237a03750b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>
            <a:spLocks noGrp="1"/>
          </p:cNvSpPr>
          <p:nvPr>
            <p:ph type="subTitle" idx="1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2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3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4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6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6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9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0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31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3"/>
          <p:cNvSpPr txBox="1">
            <a:spLocks noGrp="1"/>
          </p:cNvSpPr>
          <p:nvPr>
            <p:ph type="subTitle" idx="1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4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4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4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5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6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37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8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38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39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9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9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9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9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6"/>
          <p:cNvSpPr txBox="1">
            <a:spLocks noGrp="1"/>
          </p:cNvSpPr>
          <p:nvPr>
            <p:ph type="subTitle" idx="1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7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4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8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48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9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4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4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0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50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1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51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1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1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2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5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52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52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52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52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52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55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6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5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7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5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5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8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9"/>
          <p:cNvSpPr txBox="1">
            <a:spLocks noGrp="1"/>
          </p:cNvSpPr>
          <p:nvPr>
            <p:ph type="subTitle" idx="1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60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6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6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6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1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6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61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61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2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6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6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62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3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6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63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64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6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64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64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64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6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6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65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65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65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65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65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68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68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9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6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>
            <a:spLocks noGrp="1"/>
          </p:cNvSpPr>
          <p:nvPr>
            <p:ph type="subTitle" idx="1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70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7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7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71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2"/>
          <p:cNvSpPr txBox="1">
            <a:spLocks noGrp="1"/>
          </p:cNvSpPr>
          <p:nvPr>
            <p:ph type="subTitle" idx="1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73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7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7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73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74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7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74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74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7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7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7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7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6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7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76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77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7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7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7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77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78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7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78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78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78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78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78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0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5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338760" y="1058760"/>
            <a:ext cx="11514240" cy="4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338760" y="112680"/>
            <a:ext cx="1151424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7"/>
          <p:cNvSpPr txBox="1">
            <a:spLocks noGrp="1"/>
          </p:cNvSpPr>
          <p:nvPr>
            <p:ph type="body" idx="1"/>
          </p:nvPr>
        </p:nvSpPr>
        <p:spPr>
          <a:xfrm>
            <a:off x="330120" y="1406880"/>
            <a:ext cx="5765400" cy="465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9" name="Google Shape;109;p27"/>
          <p:cNvSpPr txBox="1">
            <a:spLocks noGrp="1"/>
          </p:cNvSpPr>
          <p:nvPr>
            <p:ph type="body" idx="2"/>
          </p:nvPr>
        </p:nvSpPr>
        <p:spPr>
          <a:xfrm>
            <a:off x="6238800" y="1414440"/>
            <a:ext cx="5444640" cy="465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title"/>
          </p:nvPr>
        </p:nvSpPr>
        <p:spPr>
          <a:xfrm>
            <a:off x="338760" y="112680"/>
            <a:ext cx="1151424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0"/>
          <p:cNvSpPr txBox="1">
            <a:spLocks noGrp="1"/>
          </p:cNvSpPr>
          <p:nvPr>
            <p:ph type="title"/>
          </p:nvPr>
        </p:nvSpPr>
        <p:spPr>
          <a:xfrm>
            <a:off x="338760" y="112680"/>
            <a:ext cx="1151424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61" name="Google Shape;161;p40"/>
          <p:cNvSpPr txBox="1">
            <a:spLocks noGrp="1"/>
          </p:cNvSpPr>
          <p:nvPr>
            <p:ph type="body" idx="1"/>
          </p:nvPr>
        </p:nvSpPr>
        <p:spPr>
          <a:xfrm>
            <a:off x="337680" y="1032480"/>
            <a:ext cx="11515320" cy="493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3"/>
          <p:cNvSpPr txBox="1">
            <a:spLocks noGrp="1"/>
          </p:cNvSpPr>
          <p:nvPr>
            <p:ph type="body" idx="1"/>
          </p:nvPr>
        </p:nvSpPr>
        <p:spPr>
          <a:xfrm>
            <a:off x="4558320" y="1248480"/>
            <a:ext cx="7391160" cy="520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12" name="Google Shape;212;p53"/>
          <p:cNvSpPr txBox="1">
            <a:spLocks noGrp="1"/>
          </p:cNvSpPr>
          <p:nvPr>
            <p:ph type="title"/>
          </p:nvPr>
        </p:nvSpPr>
        <p:spPr>
          <a:xfrm>
            <a:off x="4558320" y="404280"/>
            <a:ext cx="739116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66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63" name="Google Shape;263;p6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quicwg.org/ops-drafts/draft-ietf-quic-applicability.html" TargetMode="External"/><Relationship Id="rId7" Type="http://schemas.openxmlformats.org/officeDocument/2006/relationships/hyperlink" Target="https://segmentfault.com/a/1190000042239884/en?fbclid=IwAR2MXMEXhQVTW-BcDkmvLpLceLDpmFkjnPBfrDQSplmN_9Sg_YvMLd54wM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5.xml"/><Relationship Id="rId6" Type="http://schemas.openxmlformats.org/officeDocument/2006/relationships/hyperlink" Target="https://stackoverflow.com/questions/58953182/how-does-quic-connection-migration-actually-work" TargetMode="External"/><Relationship Id="rId5" Type="http://schemas.openxmlformats.org/officeDocument/2006/relationships/hyperlink" Target="https://www.emqx.io/docs/en/v5.0/advanced/quic.html" TargetMode="External"/><Relationship Id="rId4" Type="http://schemas.openxmlformats.org/officeDocument/2006/relationships/hyperlink" Target="https://www.emqx.com/en/blog/mqtt-over-quic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79"/>
          <p:cNvSpPr txBox="1"/>
          <p:nvPr/>
        </p:nvSpPr>
        <p:spPr>
          <a:xfrm>
            <a:off x="3048000" y="4106636"/>
            <a:ext cx="6312600" cy="1384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lt1"/>
                </a:solidFill>
              </a:rPr>
              <a:t>An </a:t>
            </a:r>
            <a:r>
              <a:rPr lang="en-US" sz="3000" b="1" dirty="0" err="1">
                <a:solidFill>
                  <a:schemeClr val="lt1"/>
                </a:solidFill>
              </a:rPr>
              <a:t>toàn</a:t>
            </a:r>
            <a:r>
              <a:rPr lang="en-US" sz="3000" b="1" dirty="0">
                <a:solidFill>
                  <a:schemeClr val="lt1"/>
                </a:solidFill>
              </a:rPr>
              <a:t> </a:t>
            </a:r>
            <a:r>
              <a:rPr lang="en-US" sz="3000" b="1" dirty="0" err="1">
                <a:solidFill>
                  <a:schemeClr val="lt1"/>
                </a:solidFill>
              </a:rPr>
              <a:t>thông</a:t>
            </a:r>
            <a:r>
              <a:rPr lang="en-US" sz="3000" b="1" dirty="0">
                <a:solidFill>
                  <a:schemeClr val="lt1"/>
                </a:solidFill>
              </a:rPr>
              <a:t> tin </a:t>
            </a:r>
            <a:r>
              <a:rPr lang="en-US" sz="3000" b="1" dirty="0" err="1">
                <a:solidFill>
                  <a:schemeClr val="lt1"/>
                </a:solidFill>
              </a:rPr>
              <a:t>trong</a:t>
            </a:r>
            <a:r>
              <a:rPr lang="en-US" sz="3000" b="1" dirty="0">
                <a:solidFill>
                  <a:schemeClr val="lt1"/>
                </a:solidFill>
              </a:rPr>
              <a:t> </a:t>
            </a:r>
            <a:r>
              <a:rPr lang="en-US" sz="3000" b="1" dirty="0" smtClean="0">
                <a:solidFill>
                  <a:schemeClr val="lt1"/>
                </a:solidFill>
              </a:rPr>
              <a:t>IOT</a:t>
            </a:r>
            <a:endParaRPr lang="vi-VN" sz="3000" b="1" dirty="0" smtClean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 dirty="0" smtClean="0">
                <a:solidFill>
                  <a:schemeClr val="lt1"/>
                </a:solidFill>
              </a:rPr>
              <a:t>Tìm hiểu về MQTT over QUIC và các thư viện hỗ trợ triển khai.</a:t>
            </a:r>
            <a:endParaRPr sz="24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87"/>
          <p:cNvSpPr txBox="1"/>
          <p:nvPr/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FF"/>
                </a:solidFill>
              </a:rPr>
              <a:t>QUIC cải thiện độ tin cậy</a:t>
            </a:r>
            <a:endParaRPr sz="2800" b="1">
              <a:solidFill>
                <a:srgbClr val="FFFFFF"/>
              </a:solidFill>
            </a:endParaRPr>
          </a:p>
        </p:txBody>
      </p:sp>
      <p:sp>
        <p:nvSpPr>
          <p:cNvPr id="375" name="Google Shape;375;p87"/>
          <p:cNvSpPr txBox="1"/>
          <p:nvPr/>
        </p:nvSpPr>
        <p:spPr>
          <a:xfrm>
            <a:off x="420450" y="1981200"/>
            <a:ext cx="5671200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318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QUIC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hỗ</a:t>
            </a: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trợ</a:t>
            </a: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Connection migration.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Khi</a:t>
            </a: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địa</a:t>
            </a: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chỉ</a:t>
            </a: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IP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thay</a:t>
            </a: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đổi</a:t>
            </a: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có</a:t>
            </a: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thể</a:t>
            </a: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sẽ</a:t>
            </a: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bị</a:t>
            </a: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mất</a:t>
            </a: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vài</a:t>
            </a: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phản</a:t>
            </a: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hồi</a:t>
            </a: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những</a:t>
            </a: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lần</a:t>
            </a: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yêu</a:t>
            </a: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cầu</a:t>
            </a: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sau</a:t>
            </a: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đó</a:t>
            </a: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QUIC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tự</a:t>
            </a: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động</a:t>
            </a: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nhận</a:t>
            </a: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thấy</a:t>
            </a: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IP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thay</a:t>
            </a: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đổi</a:t>
            </a: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và</a:t>
            </a: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phản</a:t>
            </a: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hồi</a:t>
            </a: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lại</a:t>
            </a: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những</a:t>
            </a: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phản</a:t>
            </a: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hồi</a:t>
            </a: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chưa</a:t>
            </a: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được</a:t>
            </a: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gửi</a:t>
            </a: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2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318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QUIC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cung</a:t>
            </a: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cấp</a:t>
            </a: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cơ</a:t>
            </a: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chế</a:t>
            </a: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kiểm</a:t>
            </a: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soát</a:t>
            </a: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tắc</a:t>
            </a: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nghẽn</a:t>
            </a:r>
            <a:r>
              <a:rPr lang="en-US" sz="2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6" name="Google Shape;37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5525" y="1079049"/>
            <a:ext cx="5272374" cy="458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87"/>
          <p:cNvSpPr txBox="1"/>
          <p:nvPr/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FF"/>
                </a:solidFill>
              </a:rPr>
              <a:t>QUIC cải thiện độ tin cậy</a:t>
            </a:r>
            <a:endParaRPr sz="2800" b="1">
              <a:solidFill>
                <a:srgbClr val="FFFFFF"/>
              </a:solidFill>
            </a:endParaRPr>
          </a:p>
        </p:txBody>
      </p:sp>
      <p:sp>
        <p:nvSpPr>
          <p:cNvPr id="375" name="Google Shape;375;p87"/>
          <p:cNvSpPr txBox="1"/>
          <p:nvPr/>
        </p:nvSpPr>
        <p:spPr>
          <a:xfrm>
            <a:off x="420450" y="2438400"/>
            <a:ext cx="5671200" cy="1582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318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QUIC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tương</a:t>
            </a: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thích</a:t>
            </a: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với</a:t>
            </a: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TCP,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cho</a:t>
            </a: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phép</a:t>
            </a: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chuyển</a:t>
            </a: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đổi</a:t>
            </a: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kết</a:t>
            </a: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nối</a:t>
            </a: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TCP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thành</a:t>
            </a: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QUIC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mà</a:t>
            </a: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không</a:t>
            </a: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cần</a:t>
            </a: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thay</a:t>
            </a: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đổi</a:t>
            </a: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cơ</a:t>
            </a: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sở</a:t>
            </a: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hạ</a:t>
            </a: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tầng</a:t>
            </a: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hiện</a:t>
            </a:r>
            <a:r>
              <a:rPr lang="en-US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có</a:t>
            </a:r>
            <a:r>
              <a:rPr lang="en-US" sz="2200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vi-VN" sz="2200" dirty="0" smtClean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3820064"/>
            <a:ext cx="3220694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 descr="Hosting with QUIC / HTTP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896872"/>
            <a:ext cx="3340581" cy="291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99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88"/>
          <p:cNvSpPr txBox="1"/>
          <p:nvPr/>
        </p:nvSpPr>
        <p:spPr>
          <a:xfrm>
            <a:off x="337675" y="1643900"/>
            <a:ext cx="5471400" cy="4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318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itchFamily="34" charset="0"/>
              <a:buChar char="•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QUIC </a:t>
            </a:r>
            <a:r>
              <a:rPr lang="vi-VN" sz="2200" dirty="0" smtClean="0">
                <a:latin typeface="Calibri"/>
                <a:ea typeface="Calibri"/>
                <a:cs typeface="Calibri"/>
                <a:sym typeface="Calibri"/>
              </a:rPr>
              <a:t>sử dụng ít các bước handshake hơn TCP.</a:t>
            </a:r>
          </a:p>
          <a:p>
            <a:pPr marL="4318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itchFamily="34" charset="0"/>
              <a:buChar char="•"/>
            </a:pPr>
            <a:r>
              <a:rPr lang="en-US" sz="2200" dirty="0" smtClean="0">
                <a:latin typeface="Calibri"/>
                <a:ea typeface="Calibri"/>
                <a:cs typeface="Calibri"/>
                <a:sym typeface="Calibri"/>
              </a:rPr>
              <a:t>QUIC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hỗ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trợ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mã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hóa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đầu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cuối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. QUIC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sử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dụng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mã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hóa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end-to-end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đảm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bảo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dữ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liệu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được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mã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hóa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khi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gửi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và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chỉ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được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giải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mã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tại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điểm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đến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Với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QUIC, HTTP3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thiết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lập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kết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nối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nhanh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hơn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đồng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thời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tăng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cường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tính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bảo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mật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dữ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liệu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và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còn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có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thể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duy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trì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kết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nối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ngay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cả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khi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IP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thay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đổi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88"/>
          <p:cNvSpPr txBox="1"/>
          <p:nvPr/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FF"/>
                </a:solidFill>
              </a:rPr>
              <a:t>Bảo mật trong QUIC</a:t>
            </a:r>
            <a:endParaRPr sz="2800" b="1">
              <a:solidFill>
                <a:srgbClr val="FFFFFF"/>
              </a:solidFill>
            </a:endParaRPr>
          </a:p>
        </p:txBody>
      </p:sp>
      <p:pic>
        <p:nvPicPr>
          <p:cNvPr id="383" name="Google Shape;38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8466" y="2057400"/>
            <a:ext cx="5755325" cy="2540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89"/>
          <p:cNvSpPr txBox="1"/>
          <p:nvPr/>
        </p:nvSpPr>
        <p:spPr>
          <a:xfrm>
            <a:off x="363075" y="1752600"/>
            <a:ext cx="6736800" cy="41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31800" marR="0" lvl="0" indent="-342900" algn="l" rtl="0">
              <a:spcBef>
                <a:spcPts val="0"/>
              </a:spcBef>
              <a:spcAft>
                <a:spcPts val="0"/>
              </a:spcAft>
              <a:buSzPts val="2200"/>
              <a:buFont typeface="Arial" pitchFamily="34" charset="0"/>
              <a:buChar char="•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MQTT over QUIC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là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một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phiên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bản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của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MQTT,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truyền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tải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dữ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liệu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qua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giao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thức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QUIC</a:t>
            </a:r>
            <a:r>
              <a:rPr lang="en-US" sz="2200" dirty="0" smtClean="0">
                <a:latin typeface="Calibri"/>
                <a:ea typeface="Calibri"/>
                <a:cs typeface="Calibri"/>
                <a:sym typeface="Calibri"/>
              </a:rPr>
              <a:t>.</a:t>
            </a:r>
            <a:endParaRPr lang="vi-VN" sz="22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431800" marR="0" lvl="0" indent="-342900" algn="l" rtl="0">
              <a:spcBef>
                <a:spcPts val="0"/>
              </a:spcBef>
              <a:spcAft>
                <a:spcPts val="0"/>
              </a:spcAft>
              <a:buSzPts val="2200"/>
              <a:buFont typeface="Arial" pitchFamily="34" charset="0"/>
              <a:buChar char="•"/>
            </a:pPr>
            <a:r>
              <a:rPr lang="vi-VN" sz="2200" dirty="0" smtClean="0">
                <a:latin typeface="Calibri"/>
                <a:ea typeface="Calibri"/>
                <a:cs typeface="Calibri"/>
                <a:sym typeface="Calibri"/>
              </a:rPr>
              <a:t>Được triển khai đầu tiên bởi EMQX.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431800" marR="0" lvl="0" indent="-342900" algn="l" rtl="0">
              <a:spcBef>
                <a:spcPts val="0"/>
              </a:spcBef>
              <a:spcAft>
                <a:spcPts val="0"/>
              </a:spcAft>
              <a:buSzPts val="2200"/>
              <a:buFont typeface="Arial" pitchFamily="34" charset="0"/>
              <a:buChar char="•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MQTT over QUIC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cải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thiện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những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hạn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chế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của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MQTT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như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hiệu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suất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tính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bảo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mật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431800" marR="0" lvl="0" indent="-342900" algn="l" rtl="0">
              <a:spcBef>
                <a:spcPts val="0"/>
              </a:spcBef>
              <a:spcAft>
                <a:spcPts val="0"/>
              </a:spcAft>
              <a:buSzPts val="2200"/>
              <a:buFont typeface="Arial" pitchFamily="34" charset="0"/>
              <a:buChar char="•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MQTT over QUIC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thể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hiện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rõ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những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điểm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nổi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bật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trong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môi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trường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mạng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không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ổn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định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kết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nối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thường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xuyên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bị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thay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đổi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89"/>
          <p:cNvSpPr txBox="1"/>
          <p:nvPr/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FF"/>
                </a:solidFill>
              </a:rPr>
              <a:t>MQTT over QUIC</a:t>
            </a:r>
            <a:endParaRPr sz="2800" b="1">
              <a:solidFill>
                <a:srgbClr val="FFFFFF"/>
              </a:solidFill>
            </a:endParaRPr>
          </a:p>
        </p:txBody>
      </p:sp>
      <p:pic>
        <p:nvPicPr>
          <p:cNvPr id="5122" name="Picture 2" descr="EMQ | Linked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190725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90"/>
          <p:cNvSpPr txBox="1"/>
          <p:nvPr/>
        </p:nvSpPr>
        <p:spPr>
          <a:xfrm>
            <a:off x="337675" y="1600200"/>
            <a:ext cx="5471400" cy="35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31800" marR="0" lvl="0" indent="-342900" algn="l" rtl="0">
              <a:spcBef>
                <a:spcPts val="0"/>
              </a:spcBef>
              <a:spcAft>
                <a:spcPts val="0"/>
              </a:spcAft>
              <a:buSzPts val="2200"/>
              <a:buFont typeface="Arial" pitchFamily="34" charset="0"/>
              <a:buChar char="•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MQTT over QUIC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cải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thiện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hiệu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suất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so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với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MQTT do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sử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dụng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giao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thức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UDP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thay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cho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TCP.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431800" marR="0" lvl="0" indent="-342900" algn="l" rtl="0">
              <a:spcBef>
                <a:spcPts val="0"/>
              </a:spcBef>
              <a:spcAft>
                <a:spcPts val="0"/>
              </a:spcAft>
              <a:buSzPts val="2200"/>
              <a:buFont typeface="Arial" pitchFamily="34" charset="0"/>
              <a:buChar char="•"/>
            </a:pP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Sử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dụng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QUIC, MQTT over QUIC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cải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thiện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độ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tin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cậy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so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với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MQTT,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nhất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là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trong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môi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trường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mạng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không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ổn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định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431800" marR="0" lvl="0" indent="-342900" algn="l" rtl="0">
              <a:spcBef>
                <a:spcPts val="0"/>
              </a:spcBef>
              <a:spcAft>
                <a:spcPts val="0"/>
              </a:spcAft>
              <a:buSzPts val="2200"/>
              <a:buFont typeface="Arial" pitchFamily="34" charset="0"/>
              <a:buChar char="•"/>
            </a:pP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Đảm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bảo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tính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bảo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mật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nhờ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cơ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chế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mã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hóa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của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QUIC.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90"/>
          <p:cNvSpPr txBox="1"/>
          <p:nvPr/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FF"/>
                </a:solidFill>
              </a:rPr>
              <a:t>MQTT over QUIC so với MQTT</a:t>
            </a:r>
            <a:endParaRPr sz="2800" b="1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042930" y="1371600"/>
            <a:ext cx="5704489" cy="43441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91"/>
          <p:cNvSpPr txBox="1"/>
          <p:nvPr/>
        </p:nvSpPr>
        <p:spPr>
          <a:xfrm>
            <a:off x="361322" y="1371600"/>
            <a:ext cx="11244726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vi-VN" sz="2800" dirty="0" smtClean="0">
                <a:latin typeface="Calibri"/>
                <a:ea typeface="Calibri"/>
                <a:cs typeface="Calibri"/>
                <a:sym typeface="Calibri"/>
              </a:rPr>
              <a:t>Thiết lập kết nối nhanh, giảm độ trễ handshake.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vi-VN" sz="2800" dirty="0" smtClean="0">
                <a:latin typeface="Calibri"/>
                <a:ea typeface="Calibri"/>
                <a:cs typeface="Calibri"/>
                <a:sym typeface="Calibri"/>
              </a:rPr>
              <a:t>Keep connection alive ngay cả khi chuyển mạng, NAT binding.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vi-VN" sz="2800" dirty="0" smtClean="0">
                <a:latin typeface="Calibri"/>
                <a:ea typeface="Calibri"/>
                <a:cs typeface="Calibri"/>
                <a:sym typeface="Calibri"/>
              </a:rPr>
              <a:t>Giảm thiểu connect/ reconnect thường xuyên do khả năng 0 RTT/1 RTT reconnect/new của QUIC.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vi-VN" sz="2800" dirty="0" smtClean="0">
                <a:latin typeface="Calibri"/>
                <a:ea typeface="Calibri"/>
                <a:cs typeface="Calibri"/>
                <a:sym typeface="Calibri"/>
              </a:rPr>
              <a:t>Ưu tiên thông điệp: những thông điệp có QoS = 1|2 sẽ được ưu tiên để đảm bảo băng thông.</a:t>
            </a:r>
            <a:endParaRPr sz="2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91"/>
          <p:cNvSpPr txBox="1"/>
          <p:nvPr/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1" dirty="0" smtClean="0">
                <a:solidFill>
                  <a:srgbClr val="FFFFFF"/>
                </a:solidFill>
              </a:rPr>
              <a:t>Ưu điểm của MQTT over QUIC</a:t>
            </a:r>
            <a:endParaRPr sz="28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91"/>
          <p:cNvSpPr txBox="1"/>
          <p:nvPr/>
        </p:nvSpPr>
        <p:spPr>
          <a:xfrm>
            <a:off x="361322" y="1371600"/>
            <a:ext cx="11244726" cy="3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7200" lvl="0" indent="-457200">
              <a:buFont typeface="Arial" pitchFamily="34" charset="0"/>
              <a:buChar char="•"/>
            </a:pP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Kiểm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soát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tắc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nghẽn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tốt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hơn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: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giảm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thiểu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mất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mát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gói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tin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hiệu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quả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hơn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,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cho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phép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chuyển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phát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dữ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liệu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liên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tục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và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ổn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định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cho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dù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trong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môi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trường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biến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động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mạng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. (network fluctuations</a:t>
            </a:r>
            <a:r>
              <a:rPr lang="en-US" sz="28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).</a:t>
            </a:r>
            <a:endParaRPr lang="vi-VN" sz="2800" dirty="0" smtClean="0"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pPr marL="457200" lvl="0" indent="-457200">
              <a:buFont typeface="Arial" pitchFamily="34" charset="0"/>
              <a:buChar char="•"/>
            </a:pP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Vận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hành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và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bảo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trì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thân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thiện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: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giảm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thiểu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chi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phí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(chi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phí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về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thời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gian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,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hiệu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năng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client/server)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gây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ra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bởi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sự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kết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nối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lại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,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giảm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thiểu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system overload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gây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ra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bởi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sự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di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chuyển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trạng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thái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lớp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ứng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dụng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không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cần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thiết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(0 RTT, RTT = round trip time: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thời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gian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đi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và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về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) </a:t>
            </a:r>
          </a:p>
        </p:txBody>
      </p:sp>
      <p:sp>
        <p:nvSpPr>
          <p:cNvPr id="402" name="Google Shape;402;p91"/>
          <p:cNvSpPr txBox="1"/>
          <p:nvPr/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1" dirty="0" smtClean="0">
                <a:solidFill>
                  <a:srgbClr val="FFFFFF"/>
                </a:solidFill>
              </a:rPr>
              <a:t>Ưu điểm của MQTT over QUIC</a:t>
            </a:r>
            <a:endParaRPr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45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91"/>
          <p:cNvSpPr txBox="1"/>
          <p:nvPr/>
        </p:nvSpPr>
        <p:spPr>
          <a:xfrm>
            <a:off x="361322" y="1447800"/>
            <a:ext cx="11244726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7200" lvl="0" indent="-457200">
              <a:buFont typeface="Arial" pitchFamily="34" charset="0"/>
              <a:buChar char="•"/>
            </a:pP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Đổi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mới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kiến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trúc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linh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hoạt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hơn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(more flexible architectural innovations): direct server return (DSR, direct server return mode,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trong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đó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chỉ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có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lưu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lượng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yêu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cầu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/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truy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cập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đi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qua LB (load balancer),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còn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lưu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lượng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đira</a:t>
            </a:r>
            <a:r>
              <a:rPr lang="en-US" sz="28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/</a:t>
            </a:r>
            <a:r>
              <a:rPr lang="en-US" sz="28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phản</a:t>
            </a:r>
            <a:r>
              <a:rPr lang="en-US" sz="28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hồi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thì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bỏ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qua LB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và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đi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thẳng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đến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client,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giảm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nút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thắt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cổ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chai</a:t>
            </a:r>
            <a:r>
              <a:rPr lang="vi-VN" sz="28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.</a:t>
            </a:r>
            <a:endParaRPr lang="en-US" sz="2800" dirty="0"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pPr marL="457200" lvl="0" indent="-457200">
              <a:buFont typeface="Arial" pitchFamily="34" charset="0"/>
              <a:buChar char="•"/>
            </a:pP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Multi-path support for smooth connection migration: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nếu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chuyển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từ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4G –&gt;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wifi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,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nếu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quintet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thay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đổi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do NAT rebinding =&gt; QUIC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có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thể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duy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trì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một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kết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nối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trên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quintet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mới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,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đặc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biệt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cho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thiết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bị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di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động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có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mạng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change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thường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xuyên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.</a:t>
            </a:r>
          </a:p>
          <a:p>
            <a:pPr marL="457200" lvl="0" indent="-457200">
              <a:buFont typeface="Arial" pitchFamily="34" charset="0"/>
              <a:buChar char="•"/>
            </a:pPr>
            <a:endParaRPr lang="en-US" sz="2800" dirty="0"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sp>
        <p:nvSpPr>
          <p:cNvPr id="402" name="Google Shape;402;p91"/>
          <p:cNvSpPr txBox="1"/>
          <p:nvPr/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1" dirty="0" smtClean="0">
                <a:solidFill>
                  <a:srgbClr val="FFFFFF"/>
                </a:solidFill>
              </a:rPr>
              <a:t>Ưu điểm của MQTT over QUIC</a:t>
            </a:r>
            <a:endParaRPr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33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91"/>
          <p:cNvSpPr txBox="1"/>
          <p:nvPr/>
        </p:nvSpPr>
        <p:spPr>
          <a:xfrm>
            <a:off x="361322" y="1676400"/>
            <a:ext cx="11244726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7200" lvl="0" indent="-457200">
              <a:buFont typeface="Arial" pitchFamily="34" charset="0"/>
              <a:buChar char="•"/>
            </a:pP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Phát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triển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và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triển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khai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nhanh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hơn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: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triển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khai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QUIC protocol stack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trong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không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gian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người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dùng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,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cho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phé</a:t>
            </a:r>
            <a:r>
              <a:rPr lang="vi-VN" sz="28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p</a:t>
            </a:r>
            <a:r>
              <a:rPr lang="en-US" sz="28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triển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khai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sửa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lỗi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nhanh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chóng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,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giảm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thời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gian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từ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PoC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(proof of concept: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chứng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minh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tính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khả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thi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về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kĩ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thuật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)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đến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production.</a:t>
            </a:r>
          </a:p>
          <a:p>
            <a:pPr marL="457200" lvl="0" indent="-457200">
              <a:buFont typeface="Arial" pitchFamily="34" charset="0"/>
              <a:buChar char="•"/>
            </a:pP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End-to-end encryption: QUIC packet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để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lại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tối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thiểu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thông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tin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không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được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mã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hóa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để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đảm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bảo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bảo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mật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,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không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bị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chặn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bởi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8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middleboxes</a:t>
            </a:r>
            <a:r>
              <a:rPr lang="en-US" sz="2800" dirty="0">
                <a:latin typeface="Calibri" pitchFamily="34" charset="0"/>
                <a:ea typeface="Calibri" pitchFamily="34" charset="0"/>
                <a:cs typeface="Calibri" pitchFamily="34" charset="0"/>
              </a:rPr>
              <a:t>.</a:t>
            </a:r>
          </a:p>
          <a:p>
            <a:pPr marL="457200" lvl="0" indent="-457200">
              <a:buFont typeface="Arial" pitchFamily="34" charset="0"/>
              <a:buChar char="•"/>
            </a:pPr>
            <a:endParaRPr lang="en-US" sz="2800" dirty="0"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sp>
        <p:nvSpPr>
          <p:cNvPr id="402" name="Google Shape;402;p91"/>
          <p:cNvSpPr txBox="1"/>
          <p:nvPr/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1" dirty="0" smtClean="0">
                <a:solidFill>
                  <a:srgbClr val="FFFFFF"/>
                </a:solidFill>
              </a:rPr>
              <a:t>Ưu điểm của MQTT over QUIC</a:t>
            </a:r>
            <a:endParaRPr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91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87"/>
          <p:cNvSpPr txBox="1"/>
          <p:nvPr/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1" dirty="0" smtClean="0">
                <a:solidFill>
                  <a:srgbClr val="FFFFFF"/>
                </a:solidFill>
              </a:rPr>
              <a:t>Ưu điểm của MQTT over QUIC</a:t>
            </a:r>
            <a:endParaRPr sz="2800" b="1" dirty="0">
              <a:solidFill>
                <a:srgbClr val="FFFFFF"/>
              </a:solidFill>
            </a:endParaRPr>
          </a:p>
        </p:txBody>
      </p:sp>
      <p:sp>
        <p:nvSpPr>
          <p:cNvPr id="375" name="Google Shape;375;p87"/>
          <p:cNvSpPr txBox="1"/>
          <p:nvPr/>
        </p:nvSpPr>
        <p:spPr>
          <a:xfrm>
            <a:off x="420450" y="2074724"/>
            <a:ext cx="5671200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318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 pitchFamily="34" charset="0"/>
              <a:buChar char="•"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6742" y="1720831"/>
            <a:ext cx="114667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Ví dụ: Khi chạy NanoMq Server và bị lỗi không kết nối được đến QUIC stream: </a:t>
            </a:r>
            <a:endParaRPr lang="en-US" sz="2200" dirty="0"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533400" y="2209800"/>
            <a:ext cx="11201400" cy="25146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533400" y="4800600"/>
            <a:ext cx="11201400" cy="1295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4675" y="843523"/>
            <a:ext cx="1133088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Arial" pitchFamily="34" charset="0"/>
              <a:buChar char="•"/>
            </a:pPr>
            <a:r>
              <a:rPr lang="vi-VN" sz="2200" dirty="0">
                <a:latin typeface="Calibri" pitchFamily="34" charset="0"/>
                <a:ea typeface="Calibri" pitchFamily="34" charset="0"/>
                <a:cs typeface="Calibri" pitchFamily="34" charset="0"/>
              </a:rPr>
              <a:t>Hybrid bridging: tự động chuyển sang TCP nếu client gặp sự cố khi thiết lập giao thức bắt tay bằng QUIC</a:t>
            </a:r>
            <a:r>
              <a:rPr lang="vi-VN" dirty="0">
                <a:latin typeface="Calibri" pitchFamily="34" charset="0"/>
                <a:ea typeface="Calibri" pitchFamily="34" charset="0"/>
                <a:cs typeface="Calibri" pitchFamily="34" charset="0"/>
              </a:rPr>
              <a:t>. </a:t>
            </a:r>
            <a:endParaRPr lang="en-US" dirty="0"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62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80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2040" y="271440"/>
            <a:ext cx="3174120" cy="115308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80"/>
          <p:cNvSpPr/>
          <p:nvPr/>
        </p:nvSpPr>
        <p:spPr>
          <a:xfrm>
            <a:off x="695520" y="2269440"/>
            <a:ext cx="8251560" cy="84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80"/>
          <p:cNvSpPr/>
          <p:nvPr/>
        </p:nvSpPr>
        <p:spPr>
          <a:xfrm>
            <a:off x="6962400" y="3269880"/>
            <a:ext cx="4329000" cy="136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336730" y="4267200"/>
            <a:ext cx="7848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b="1" dirty="0" smtClean="0">
                <a:solidFill>
                  <a:schemeClr val="bg1"/>
                </a:solidFill>
              </a:rPr>
              <a:t>Nhóm 12:</a:t>
            </a:r>
          </a:p>
          <a:p>
            <a:pPr algn="ctr"/>
            <a:r>
              <a:rPr lang="vi-VN" sz="2800" b="1" dirty="0" smtClean="0">
                <a:solidFill>
                  <a:schemeClr val="bg1"/>
                </a:solidFill>
              </a:rPr>
              <a:t>Lê Đình Hiếu – 20194280</a:t>
            </a:r>
          </a:p>
          <a:p>
            <a:pPr algn="ctr"/>
            <a:r>
              <a:rPr lang="vi-VN" sz="2800" b="1" dirty="0" smtClean="0">
                <a:solidFill>
                  <a:schemeClr val="bg1"/>
                </a:solidFill>
              </a:rPr>
              <a:t>Nguyễn Văn Thông - 20183839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87"/>
          <p:cNvSpPr txBox="1"/>
          <p:nvPr/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1" dirty="0" smtClean="0">
                <a:solidFill>
                  <a:srgbClr val="FFFFFF"/>
                </a:solidFill>
              </a:rPr>
              <a:t>Ưu điểm của MQTT over QUIC</a:t>
            </a:r>
            <a:endParaRPr sz="2800" b="1" dirty="0">
              <a:solidFill>
                <a:srgbClr val="FFFFFF"/>
              </a:solidFill>
            </a:endParaRPr>
          </a:p>
        </p:txBody>
      </p:sp>
      <p:sp>
        <p:nvSpPr>
          <p:cNvPr id="375" name="Google Shape;375;p87"/>
          <p:cNvSpPr txBox="1"/>
          <p:nvPr/>
        </p:nvSpPr>
        <p:spPr>
          <a:xfrm>
            <a:off x="420450" y="2074724"/>
            <a:ext cx="5671200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318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 pitchFamily="34" charset="0"/>
              <a:buChar char="•"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0450" y="1160658"/>
            <a:ext cx="114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Lúc này khi chạy publisher thì publisher sẽ gọi đến mqtt-tcp thay vì mqtt-quic:</a:t>
            </a:r>
            <a:endParaRPr lang="en-US" sz="1800" dirty="0"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515025" y="1676601"/>
            <a:ext cx="11277600" cy="203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87"/>
          <p:cNvSpPr txBox="1"/>
          <p:nvPr/>
        </p:nvSpPr>
        <p:spPr>
          <a:xfrm>
            <a:off x="235076" y="78613"/>
            <a:ext cx="9899523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1" dirty="0" smtClean="0">
                <a:solidFill>
                  <a:srgbClr val="FFFFFF"/>
                </a:solidFill>
              </a:rPr>
              <a:t>Một số hướng đi có thể khai thác với MQTT over QUIC</a:t>
            </a:r>
            <a:endParaRPr sz="2800" b="1" dirty="0">
              <a:solidFill>
                <a:srgbClr val="FFFFFF"/>
              </a:solidFill>
            </a:endParaRPr>
          </a:p>
        </p:txBody>
      </p:sp>
      <p:sp>
        <p:nvSpPr>
          <p:cNvPr id="375" name="Google Shape;375;p87"/>
          <p:cNvSpPr txBox="1"/>
          <p:nvPr/>
        </p:nvSpPr>
        <p:spPr>
          <a:xfrm>
            <a:off x="420450" y="2074724"/>
            <a:ext cx="5671200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318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 pitchFamily="34" charset="0"/>
              <a:buChar char="•"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0450" y="1371600"/>
            <a:ext cx="1146675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itchFamily="34" charset="0"/>
              <a:buChar char="•"/>
            </a:pPr>
            <a:r>
              <a:rPr lang="en-US" sz="2400" b="1" dirty="0">
                <a:latin typeface="Calibri" pitchFamily="34" charset="0"/>
                <a:ea typeface="Calibri" pitchFamily="34" charset="0"/>
                <a:cs typeface="Calibri" pitchFamily="34" charset="0"/>
              </a:rPr>
              <a:t>Stream with different topics:</a:t>
            </a:r>
          </a:p>
          <a:p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Có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thể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sử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dụng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những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dòng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song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song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trong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cùng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1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kết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nối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để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mang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nhiều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topics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để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song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song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hóa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quá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trình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gửi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/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nhận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với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nhiều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ưu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tiên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khác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nhau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và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giảm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thiểu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vấn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đề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HOL (head of line) blocking. </a:t>
            </a:r>
            <a:endParaRPr lang="vi-VN" sz="2400" dirty="0" smtClean="0"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pPr marL="285750" lvl="0" indent="-285750">
              <a:buFont typeface="Arial" pitchFamily="34" charset="0"/>
              <a:buChar char="•"/>
            </a:pPr>
            <a:r>
              <a:rPr lang="en-US" sz="2400" b="1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Phân</a:t>
            </a:r>
            <a:r>
              <a:rPr lang="en-US" sz="2400" b="1" dirty="0">
                <a:latin typeface="Calibri" pitchFamily="34" charset="0"/>
                <a:ea typeface="Calibri" pitchFamily="34" charset="0"/>
                <a:cs typeface="Calibri" pitchFamily="34" charset="0"/>
              </a:rPr>
              <a:t> chia </a:t>
            </a:r>
            <a:r>
              <a:rPr lang="en-US" sz="2400" b="1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thông</a:t>
            </a:r>
            <a:r>
              <a:rPr lang="en-US" sz="2400" b="1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b="1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điệp</a:t>
            </a:r>
            <a:r>
              <a:rPr lang="en-US" sz="2400" b="1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b="1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điều</a:t>
            </a:r>
            <a:r>
              <a:rPr lang="en-US" sz="2400" b="1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b="1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khiển</a:t>
            </a:r>
            <a:r>
              <a:rPr lang="en-US" sz="2400" b="1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b="1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thành</a:t>
            </a:r>
            <a:r>
              <a:rPr lang="en-US" sz="2400" b="1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b="1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nhiều</a:t>
            </a:r>
            <a:r>
              <a:rPr lang="en-US" sz="2400" b="1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b="1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dòng</a:t>
            </a:r>
            <a:r>
              <a:rPr lang="en-US" sz="2400" b="1" dirty="0">
                <a:latin typeface="Calibri" pitchFamily="34" charset="0"/>
                <a:ea typeface="Calibri" pitchFamily="34" charset="0"/>
                <a:cs typeface="Calibri" pitchFamily="34" charset="0"/>
              </a:rPr>
              <a:t>: MQTT control message </a:t>
            </a:r>
            <a:r>
              <a:rPr lang="en-US" sz="2400" b="1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có</a:t>
            </a:r>
            <a:r>
              <a:rPr lang="en-US" sz="2400" b="1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b="1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thể</a:t>
            </a:r>
            <a:r>
              <a:rPr lang="en-US" sz="2400" b="1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b="1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được</a:t>
            </a:r>
            <a:r>
              <a:rPr lang="en-US" sz="2400" b="1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b="1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gửi</a:t>
            </a:r>
            <a:r>
              <a:rPr lang="en-US" sz="2400" b="1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b="1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theo</a:t>
            </a:r>
            <a:r>
              <a:rPr lang="en-US" sz="2400" b="1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b="1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một</a:t>
            </a:r>
            <a:r>
              <a:rPr lang="en-US" sz="2400" b="1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b="1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hoặc</a:t>
            </a:r>
            <a:r>
              <a:rPr lang="en-US" sz="2400" b="1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b="1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nhiều</a:t>
            </a:r>
            <a:r>
              <a:rPr lang="en-US" sz="2400" b="1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b="1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hướng</a:t>
            </a:r>
            <a:r>
              <a:rPr lang="vi-VN" sz="2400" b="1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:</a:t>
            </a:r>
            <a:endParaRPr lang="vi-VN" sz="2400" b="1" dirty="0"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pPr lvl="0"/>
            <a:r>
              <a:rPr lang="en-US" sz="24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VD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: client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có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thể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gửi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UNSUBSCRIBE request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một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cách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bất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đồng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bộ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thông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qua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một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dòng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một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chiều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trong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thời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gian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ngắn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để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yêu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cầu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server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dừng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gửi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tin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nhắn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không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còn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giá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trị</a:t>
            </a:r>
            <a:r>
              <a:rPr lang="en-US" sz="24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.</a:t>
            </a:r>
            <a:endParaRPr lang="vi-VN" sz="2400" dirty="0" smtClean="0"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latin typeface="Calibri" pitchFamily="34" charset="0"/>
                <a:ea typeface="Calibri" pitchFamily="34" charset="0"/>
                <a:cs typeface="Calibri" pitchFamily="34" charset="0"/>
              </a:rPr>
              <a:t>Stream with different </a:t>
            </a:r>
            <a:r>
              <a:rPr lang="en-US" sz="2400" b="1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QoS</a:t>
            </a:r>
            <a:r>
              <a:rPr lang="en-US" sz="2400" b="1" dirty="0">
                <a:latin typeface="Calibri" pitchFamily="34" charset="0"/>
                <a:ea typeface="Calibri" pitchFamily="34" charset="0"/>
                <a:cs typeface="Calibri" pitchFamily="34" charset="0"/>
              </a:rPr>
              <a:t>: </a:t>
            </a:r>
            <a:endParaRPr lang="vi-VN" sz="2400" b="1" dirty="0" smtClean="0"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r>
              <a:rPr lang="vi-VN" sz="24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VD:</a:t>
            </a:r>
            <a:r>
              <a:rPr lang="en-US" sz="24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in “flow control”, tin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nhắn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có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QoS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0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sẽ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nhường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chỗ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cho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message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có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QoS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cao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.</a:t>
            </a:r>
          </a:p>
          <a:p>
            <a:pPr lvl="0"/>
            <a:endParaRPr lang="en-US" sz="2400" dirty="0"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endParaRPr lang="en-US" sz="2400" dirty="0"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endParaRPr lang="en-US" sz="1800" dirty="0"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94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92"/>
          <p:cNvSpPr txBox="1"/>
          <p:nvPr/>
        </p:nvSpPr>
        <p:spPr>
          <a:xfrm>
            <a:off x="297325" y="1028700"/>
            <a:ext cx="11401500" cy="27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31800" marR="0" lvl="0" indent="-342900" algn="l" rtl="0">
              <a:spcBef>
                <a:spcPts val="0"/>
              </a:spcBef>
              <a:spcAft>
                <a:spcPts val="0"/>
              </a:spcAft>
              <a:buSzPts val="2200"/>
              <a:buFont typeface="Arial" pitchFamily="34" charset="0"/>
              <a:buChar char="•"/>
            </a:pPr>
            <a:r>
              <a:rPr lang="en-US" sz="2200" b="1" dirty="0">
                <a:latin typeface="Calibri"/>
                <a:ea typeface="Calibri"/>
                <a:cs typeface="Calibri"/>
                <a:sym typeface="Calibri"/>
              </a:rPr>
              <a:t>QUIC </a:t>
            </a:r>
            <a:r>
              <a:rPr lang="en-US" sz="2200" b="1" dirty="0" err="1">
                <a:latin typeface="Calibri"/>
                <a:ea typeface="Calibri"/>
                <a:cs typeface="Calibri"/>
                <a:sym typeface="Calibri"/>
              </a:rPr>
              <a:t>được</a:t>
            </a:r>
            <a:r>
              <a:rPr lang="en-US" sz="22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1" dirty="0" err="1">
                <a:latin typeface="Calibri"/>
                <a:ea typeface="Calibri"/>
                <a:cs typeface="Calibri"/>
                <a:sym typeface="Calibri"/>
              </a:rPr>
              <a:t>hỗ</a:t>
            </a:r>
            <a:r>
              <a:rPr lang="en-US" sz="22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1" dirty="0" err="1">
                <a:latin typeface="Calibri"/>
                <a:ea typeface="Calibri"/>
                <a:cs typeface="Calibri"/>
                <a:sym typeface="Calibri"/>
              </a:rPr>
              <a:t>trợ</a:t>
            </a:r>
            <a:r>
              <a:rPr lang="en-US" sz="2200" b="1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sz="22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-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Python: http3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hoặc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aioquic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-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Rust: quiche,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neqo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hoặc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quinn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-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C: nghttp3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hoặc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Lsquic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-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Go: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quicgo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431800" marR="0" lvl="0" indent="-342900" algn="l" rtl="0">
              <a:spcBef>
                <a:spcPts val="0"/>
              </a:spcBef>
              <a:spcAft>
                <a:spcPts val="0"/>
              </a:spcAft>
              <a:buSzPts val="2200"/>
              <a:buFont typeface="Arial" pitchFamily="34" charset="0"/>
              <a:buChar char="•"/>
            </a:pPr>
            <a:r>
              <a:rPr lang="en-US" sz="2200" b="1" dirty="0">
                <a:latin typeface="Calibri"/>
                <a:ea typeface="Calibri"/>
                <a:cs typeface="Calibri"/>
                <a:sym typeface="Calibri"/>
              </a:rPr>
              <a:t>MQTT over QUIC </a:t>
            </a:r>
            <a:r>
              <a:rPr lang="en-US" sz="2200" b="1" dirty="0" err="1">
                <a:latin typeface="Calibri"/>
                <a:ea typeface="Calibri"/>
                <a:cs typeface="Calibri"/>
                <a:sym typeface="Calibri"/>
              </a:rPr>
              <a:t>được</a:t>
            </a:r>
            <a:r>
              <a:rPr lang="en-US" sz="22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1" dirty="0" err="1">
                <a:latin typeface="Calibri"/>
                <a:ea typeface="Calibri"/>
                <a:cs typeface="Calibri"/>
                <a:sym typeface="Calibri"/>
              </a:rPr>
              <a:t>hỗ</a:t>
            </a:r>
            <a:r>
              <a:rPr lang="en-US" sz="22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1" dirty="0" err="1">
                <a:latin typeface="Calibri"/>
                <a:ea typeface="Calibri"/>
                <a:cs typeface="Calibri"/>
                <a:sym typeface="Calibri"/>
              </a:rPr>
              <a:t>trợ</a:t>
            </a:r>
            <a:r>
              <a:rPr lang="en-US" sz="2200" b="1" dirty="0">
                <a:latin typeface="Calibri"/>
                <a:ea typeface="Calibri"/>
                <a:cs typeface="Calibri"/>
                <a:sym typeface="Calibri"/>
              </a:rPr>
              <a:t>: </a:t>
            </a:r>
            <a:endParaRPr sz="22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-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EMQX: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được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EMQX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hỗ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trợ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thử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nghiệm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trong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EMQX 5.0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-"/>
            </a:pP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NanoMQ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được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hỗ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trợ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khi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thiết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lập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kết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nối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với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EMQX 5.0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92"/>
          <p:cNvSpPr txBox="1"/>
          <p:nvPr/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FF"/>
                </a:solidFill>
              </a:rPr>
              <a:t>Môi trường hỗ trợ QUIC, MQTT over QUIC</a:t>
            </a:r>
            <a:endParaRPr sz="2800" b="1">
              <a:solidFill>
                <a:srgbClr val="FFFFFF"/>
              </a:solidFill>
            </a:endParaRPr>
          </a:p>
        </p:txBody>
      </p:sp>
      <p:pic>
        <p:nvPicPr>
          <p:cNvPr id="409" name="Google Shape;40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4000" y="3873975"/>
            <a:ext cx="8188149" cy="223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93"/>
          <p:cNvSpPr txBox="1"/>
          <p:nvPr/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FF"/>
                </a:solidFill>
              </a:rPr>
              <a:t>Đánh giá MQTT over QUIC</a:t>
            </a:r>
            <a:endParaRPr sz="2800" b="1">
              <a:solidFill>
                <a:srgbClr val="FFFFFF"/>
              </a:solidFill>
            </a:endParaRPr>
          </a:p>
        </p:txBody>
      </p:sp>
      <p:sp>
        <p:nvSpPr>
          <p:cNvPr id="415" name="Google Shape;415;p93"/>
          <p:cNvSpPr txBox="1"/>
          <p:nvPr/>
        </p:nvSpPr>
        <p:spPr>
          <a:xfrm>
            <a:off x="609600" y="1219200"/>
            <a:ext cx="10852900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400" b="1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Đánh</a:t>
            </a:r>
            <a:r>
              <a:rPr lang="en-US" sz="2400" b="1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b="1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giá</a:t>
            </a:r>
            <a:r>
              <a:rPr lang="en-US" sz="2400" b="1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b="1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mô</a:t>
            </a:r>
            <a:r>
              <a:rPr lang="en-US" sz="2400" b="1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b="1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phỏng</a:t>
            </a:r>
            <a:r>
              <a:rPr lang="en-US" sz="2400" b="1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b="1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hiệu</a:t>
            </a:r>
            <a:r>
              <a:rPr lang="en-US" sz="2400" b="1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b="1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suất</a:t>
            </a:r>
            <a:r>
              <a:rPr lang="en-US" sz="2400" b="1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b="1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của</a:t>
            </a:r>
            <a:r>
              <a:rPr lang="en-US" sz="2400" b="1" dirty="0">
                <a:latin typeface="Calibri" pitchFamily="34" charset="0"/>
                <a:ea typeface="Calibri" pitchFamily="34" charset="0"/>
                <a:cs typeface="Calibri" pitchFamily="34" charset="0"/>
              </a:rPr>
              <a:t> MQTT over QUIC so </a:t>
            </a:r>
            <a:r>
              <a:rPr lang="en-US" sz="2400" b="1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với</a:t>
            </a:r>
            <a:r>
              <a:rPr lang="en-US" sz="2400" b="1" dirty="0">
                <a:latin typeface="Calibri" pitchFamily="34" charset="0"/>
                <a:ea typeface="Calibri" pitchFamily="34" charset="0"/>
                <a:cs typeface="Calibri" pitchFamily="34" charset="0"/>
              </a:rPr>
              <a:t> TCP/TLS</a:t>
            </a:r>
            <a:r>
              <a:rPr lang="en-US" sz="2400" b="1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:</a:t>
            </a:r>
            <a:endParaRPr lang="vi-VN" sz="2400" b="1" dirty="0" smtClean="0"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sz="2400" b="1" dirty="0"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vi-VN" sz="24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   </a:t>
            </a:r>
            <a:r>
              <a:rPr lang="en-US" sz="24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Môi</a:t>
            </a:r>
            <a:r>
              <a:rPr lang="en-US" sz="24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trường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thử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nghiệm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:</a:t>
            </a:r>
            <a:endParaRPr sz="2400" dirty="0"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MQTT Broker: EMQX Single node 5.0</a:t>
            </a:r>
            <a:endParaRPr sz="2400" dirty="0"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Server: AWS EC2 M4.2xLarge (8x32Gb)</a:t>
            </a:r>
            <a:endParaRPr sz="2400" dirty="0"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OS: Ubuntu 20.04</a:t>
            </a:r>
            <a:endParaRPr sz="2400" dirty="0"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Số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lượng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client: 500</a:t>
            </a:r>
            <a:endParaRPr sz="2400" dirty="0"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Số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lượng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loadgen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: 8 (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thiết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bị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có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thể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tạo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ra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8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yêu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cầu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1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lúc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)</a:t>
            </a:r>
            <a:endParaRPr sz="2400" dirty="0"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Độ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trễ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: P95 (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giá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trị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thời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gian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trễ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mà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95%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các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yêu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cầu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được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hoàn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thành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)</a:t>
            </a:r>
            <a:endParaRPr sz="2400" dirty="0"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94"/>
          <p:cNvSpPr txBox="1"/>
          <p:nvPr/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FF"/>
                </a:solidFill>
              </a:rPr>
              <a:t>Đánh giá MQTT over QUIC</a:t>
            </a:r>
            <a:endParaRPr sz="2800" b="1">
              <a:solidFill>
                <a:srgbClr val="FFFFFF"/>
              </a:solidFill>
            </a:endParaRPr>
          </a:p>
        </p:txBody>
      </p:sp>
      <p:pic>
        <p:nvPicPr>
          <p:cNvPr id="421" name="Google Shape;421;p94" descr="độ trễ 1m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075" y="1776603"/>
            <a:ext cx="3492000" cy="26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94" descr="độ trễ 10m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8864" y="1798763"/>
            <a:ext cx="3429125" cy="2574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94" descr="độ trễ 30m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93275" y="1801500"/>
            <a:ext cx="3429125" cy="2569193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94"/>
          <p:cNvSpPr txBox="1"/>
          <p:nvPr/>
        </p:nvSpPr>
        <p:spPr>
          <a:xfrm>
            <a:off x="457199" y="4518200"/>
            <a:ext cx="11125199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Với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độ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trễ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&lt;1ms, TLS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và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QUIC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không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có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nhiều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khác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biệt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về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độ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trễ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khi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thiết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lập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kết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nối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.</a:t>
            </a:r>
            <a:endParaRPr sz="2000" dirty="0"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Khi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độ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trễ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tăng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lên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30ms, QUIC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vượt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trội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hơn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rất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nhiều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so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với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TLS.</a:t>
            </a:r>
            <a:endParaRPr sz="2000" dirty="0"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→ QUIC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hoạt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động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tốt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trong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môi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trường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mạng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không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ổn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định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,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có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độ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trễ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cao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.</a:t>
            </a:r>
            <a:endParaRPr sz="2000" dirty="0"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sp>
        <p:nvSpPr>
          <p:cNvPr id="425" name="Google Shape;425;p94"/>
          <p:cNvSpPr txBox="1"/>
          <p:nvPr/>
        </p:nvSpPr>
        <p:spPr>
          <a:xfrm>
            <a:off x="352974" y="990600"/>
            <a:ext cx="1122942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So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sánh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hiệu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suất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thiết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lập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kết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nối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MQTT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với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các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độ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trễ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mạng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khác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nhau</a:t>
            </a:r>
            <a:r>
              <a:rPr lang="en-US" sz="2400" dirty="0">
                <a:latin typeface="Calibri" pitchFamily="34" charset="0"/>
                <a:ea typeface="Calibri" pitchFamily="34" charset="0"/>
                <a:cs typeface="Calibri" pitchFamily="34" charset="0"/>
              </a:rPr>
              <a:t>: </a:t>
            </a:r>
            <a:endParaRPr sz="2400" dirty="0"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5"/>
          <p:cNvSpPr txBox="1"/>
          <p:nvPr/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FF"/>
                </a:solidFill>
              </a:rPr>
              <a:t>Đánh giá MQTT over QUIC</a:t>
            </a:r>
            <a:endParaRPr sz="2800" b="1">
              <a:solidFill>
                <a:srgbClr val="FFFFFF"/>
              </a:solidFill>
            </a:endParaRPr>
          </a:p>
        </p:txBody>
      </p:sp>
      <p:sp>
        <p:nvSpPr>
          <p:cNvPr id="431" name="Google Shape;431;p95"/>
          <p:cNvSpPr txBox="1"/>
          <p:nvPr/>
        </p:nvSpPr>
        <p:spPr>
          <a:xfrm>
            <a:off x="352975" y="1642049"/>
            <a:ext cx="5901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EMQX cung cấp NST để máy khách sử dụng khi tái thiết lập.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→ QUIC hoạt đông tốt hơn TCP sau lần thiết lập kết nối (bắt tay) đầu tiên nếu MQTT được thiết kế phù hợp.</a:t>
            </a:r>
            <a:endParaRPr/>
          </a:p>
        </p:txBody>
      </p:sp>
      <p:sp>
        <p:nvSpPr>
          <p:cNvPr id="432" name="Google Shape;432;p95"/>
          <p:cNvSpPr txBox="1"/>
          <p:nvPr/>
        </p:nvSpPr>
        <p:spPr>
          <a:xfrm>
            <a:off x="352975" y="1135950"/>
            <a:ext cx="8401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Kiểm tra độ trễ khi thiết lập lại kết nối và kết nối lại sau khi ngắt kết nối: </a:t>
            </a:r>
            <a:endParaRPr sz="1800"/>
          </a:p>
        </p:txBody>
      </p:sp>
      <p:pic>
        <p:nvPicPr>
          <p:cNvPr id="433" name="Google Shape;433;p95"/>
          <p:cNvPicPr preferRelativeResize="0"/>
          <p:nvPr/>
        </p:nvPicPr>
        <p:blipFill rotWithShape="1">
          <a:blip r:embed="rId3">
            <a:alphaModFix/>
          </a:blip>
          <a:srcRect r="7063" b="7063"/>
          <a:stretch/>
        </p:blipFill>
        <p:spPr>
          <a:xfrm>
            <a:off x="625275" y="2733150"/>
            <a:ext cx="4024025" cy="301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8121" y="1997843"/>
            <a:ext cx="5515871" cy="3632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6"/>
          <p:cNvSpPr txBox="1"/>
          <p:nvPr/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FF"/>
                </a:solidFill>
              </a:rPr>
              <a:t>Đánh giá MQTT over QUIC</a:t>
            </a:r>
            <a:endParaRPr sz="2800" b="1">
              <a:solidFill>
                <a:srgbClr val="FFFFFF"/>
              </a:solidFill>
            </a:endParaRPr>
          </a:p>
        </p:txBody>
      </p:sp>
      <p:sp>
        <p:nvSpPr>
          <p:cNvPr id="440" name="Google Shape;440;p96"/>
          <p:cNvSpPr txBox="1"/>
          <p:nvPr/>
        </p:nvSpPr>
        <p:spPr>
          <a:xfrm>
            <a:off x="423586" y="1640672"/>
            <a:ext cx="110736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→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Kết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quả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cho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thấy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QUIC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vượt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trội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TLS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về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sử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dụng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CPU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và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Mem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,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nhưng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lại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tốn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băng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thông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hơn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,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vì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trong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quá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trình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kết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nối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lại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QUIC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phải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gửi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thêm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các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thông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tin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xác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thực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đi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kèm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gói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tin.</a:t>
            </a:r>
            <a:endParaRPr sz="2000" dirty="0"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sp>
        <p:nvSpPr>
          <p:cNvPr id="441" name="Google Shape;441;p96"/>
          <p:cNvSpPr txBox="1"/>
          <p:nvPr/>
        </p:nvSpPr>
        <p:spPr>
          <a:xfrm>
            <a:off x="352975" y="1135950"/>
            <a:ext cx="84012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Kiểm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tra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tài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nguyên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khi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server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thiết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lập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kết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nối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và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kết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nối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lại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. </a:t>
            </a:r>
            <a:endParaRPr sz="2000" dirty="0"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graphicFrame>
        <p:nvGraphicFramePr>
          <p:cNvPr id="442" name="Google Shape;442;p96"/>
          <p:cNvGraphicFramePr/>
          <p:nvPr/>
        </p:nvGraphicFramePr>
        <p:xfrm>
          <a:off x="6338050" y="3554040"/>
          <a:ext cx="4977075" cy="2510475"/>
        </p:xfrm>
        <a:graphic>
          <a:graphicData uri="http://schemas.openxmlformats.org/drawingml/2006/table">
            <a:tbl>
              <a:tblPr>
                <a:noFill/>
                <a:tableStyleId>{01CCDE95-65F6-4CC3-B159-F9849D8B2CF5}</a:tableStyleId>
              </a:tblPr>
              <a:tblGrid>
                <a:gridCol w="1659025"/>
                <a:gridCol w="1659025"/>
                <a:gridCol w="1659025"/>
              </a:tblGrid>
              <a:tr h="448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Loại kết nối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QUIC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TLS</a:t>
                      </a:r>
                      <a:endParaRPr sz="1200"/>
                    </a:p>
                  </a:txBody>
                  <a:tcPr marL="91425" marR="91425" marT="91425" marB="91425"/>
                </a:tc>
              </a:tr>
              <a:tr h="60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CPU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(thiết lập kết nối)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~60%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~80%</a:t>
                      </a:r>
                      <a:endParaRPr sz="1300"/>
                    </a:p>
                  </a:txBody>
                  <a:tcPr marL="91425" marR="91425" marT="91425" marB="91425"/>
                </a:tc>
              </a:tr>
              <a:tr h="60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CPU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(kết nối lại)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~65%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~75%</a:t>
                      </a:r>
                      <a:endParaRPr sz="1300"/>
                    </a:p>
                  </a:txBody>
                  <a:tcPr marL="91425" marR="91425" marT="91425" marB="91425"/>
                </a:tc>
              </a:tr>
              <a:tr h="42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Mem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9GB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12GB</a:t>
                      </a:r>
                      <a:endParaRPr sz="1300"/>
                    </a:p>
                  </a:txBody>
                  <a:tcPr marL="91425" marR="91425" marT="91425" marB="91425"/>
                </a:tc>
              </a:tr>
              <a:tr h="426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Băng thông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100Mb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30Mb</a:t>
                      </a:r>
                      <a:endParaRPr sz="13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pic>
        <p:nvPicPr>
          <p:cNvPr id="443" name="Google Shape;44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025" y="2669775"/>
            <a:ext cx="5425898" cy="339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97"/>
          <p:cNvSpPr txBox="1"/>
          <p:nvPr/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FF"/>
                </a:solidFill>
              </a:rPr>
              <a:t>Đánh giá MQTT over QUIC</a:t>
            </a:r>
            <a:endParaRPr sz="2800" b="1">
              <a:solidFill>
                <a:srgbClr val="FFFFFF"/>
              </a:solidFill>
            </a:endParaRPr>
          </a:p>
        </p:txBody>
      </p:sp>
      <p:sp>
        <p:nvSpPr>
          <p:cNvPr id="449" name="Google Shape;449;p97"/>
          <p:cNvSpPr txBox="1"/>
          <p:nvPr/>
        </p:nvSpPr>
        <p:spPr>
          <a:xfrm>
            <a:off x="352974" y="1600200"/>
            <a:ext cx="4828626" cy="357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 typeface="Arial" pitchFamily="34" charset="0"/>
              <a:buChar char="•"/>
            </a:pP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Khi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địa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chỉ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IP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máy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khách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bị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thay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đổi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,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với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TCP/TLS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truyền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thống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phát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hiện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ngắt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kết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nối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,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lỗi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định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tuyến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hoặc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mất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gói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tin,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quá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trình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này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diễn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ra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chậm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.</a:t>
            </a:r>
            <a:endParaRPr sz="2000" dirty="0"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       =&gt; </a:t>
            </a:r>
            <a:r>
              <a:rPr lang="en-US" sz="20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Truyền</a:t>
            </a:r>
            <a:r>
              <a:rPr lang="en-US" sz="20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tải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dữ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liệu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không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cần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thiết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.</a:t>
            </a:r>
            <a:endParaRPr sz="2000" dirty="0"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QUIC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xử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lý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mượt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mà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hơn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,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giữ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các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kết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nối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khi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địa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chỉ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IP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bị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thay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đổi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mà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không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yêu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cầu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kết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nối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lại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.</a:t>
            </a:r>
            <a:endParaRPr sz="2000" dirty="0"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vi-VN" sz="20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      =&gt; </a:t>
            </a:r>
            <a:r>
              <a:rPr lang="en-US" sz="20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QUIC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hoạt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động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tốt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hơn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trong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môi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trường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mạng</a:t>
            </a:r>
            <a:r>
              <a:rPr lang="vi-VN" sz="20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không ổn định, thường xuyên mất mạng.</a:t>
            </a:r>
            <a:endParaRPr sz="2000" dirty="0"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sp>
        <p:nvSpPr>
          <p:cNvPr id="450" name="Google Shape;450;p97"/>
          <p:cNvSpPr txBox="1"/>
          <p:nvPr/>
        </p:nvSpPr>
        <p:spPr>
          <a:xfrm>
            <a:off x="352975" y="990600"/>
            <a:ext cx="84012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Đánh</a:t>
            </a:r>
            <a:r>
              <a:rPr lang="en-US" sz="2000" dirty="0">
                <a:solidFill>
                  <a:schemeClr val="dk1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giá</a:t>
            </a:r>
            <a:r>
              <a:rPr lang="en-US" sz="2000" dirty="0">
                <a:solidFill>
                  <a:schemeClr val="dk1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khi</a:t>
            </a:r>
            <a:r>
              <a:rPr lang="en-US" sz="2000" dirty="0">
                <a:solidFill>
                  <a:schemeClr val="dk1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thay</a:t>
            </a:r>
            <a:r>
              <a:rPr lang="en-US" sz="2000" dirty="0">
                <a:solidFill>
                  <a:schemeClr val="dk1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đổi</a:t>
            </a:r>
            <a:r>
              <a:rPr lang="en-US" sz="2000" dirty="0">
                <a:solidFill>
                  <a:schemeClr val="dk1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địa</a:t>
            </a:r>
            <a:r>
              <a:rPr lang="en-US" sz="2000" dirty="0">
                <a:solidFill>
                  <a:schemeClr val="dk1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chỉ</a:t>
            </a:r>
            <a:r>
              <a:rPr lang="en-US" sz="2000" dirty="0">
                <a:solidFill>
                  <a:schemeClr val="dk1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 IP client.</a:t>
            </a:r>
            <a:endParaRPr sz="2000" dirty="0"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pic>
        <p:nvPicPr>
          <p:cNvPr id="451" name="Google Shape;45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1449" y="1700050"/>
            <a:ext cx="6480201" cy="405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98"/>
          <p:cNvSpPr txBox="1"/>
          <p:nvPr/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FF"/>
                </a:solidFill>
              </a:rPr>
              <a:t>Đánh giá MQTT over QUIC</a:t>
            </a:r>
            <a:endParaRPr sz="2800" b="1">
              <a:solidFill>
                <a:srgbClr val="FFFFFF"/>
              </a:solidFill>
            </a:endParaRPr>
          </a:p>
        </p:txBody>
      </p:sp>
      <p:sp>
        <p:nvSpPr>
          <p:cNvPr id="457" name="Google Shape;457;p98"/>
          <p:cNvSpPr txBox="1"/>
          <p:nvPr/>
        </p:nvSpPr>
        <p:spPr>
          <a:xfrm>
            <a:off x="352974" y="1700051"/>
            <a:ext cx="6428825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Thử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nghiệm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hệ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thống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pub 20k message/s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và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lỗi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mạng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: 20% message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không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theo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thứ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tự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, 10%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mất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gói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,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các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nhiễu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mạng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được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bổ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sung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mỗi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30(s).</a:t>
            </a:r>
            <a:endParaRPr sz="2000" dirty="0"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→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Dữ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liệu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server QUIC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nhận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được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hơi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bị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giật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,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nhưng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không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bị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mất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,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trong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khi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TLS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bị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tác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nghẽn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và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mất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gói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tin.</a:t>
            </a:r>
            <a:endParaRPr sz="2000" dirty="0"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→ QUIC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cung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cấp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đường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truyền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đáng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tin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cậy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trong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môi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trường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mạng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không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ổn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định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.</a:t>
            </a:r>
            <a:endParaRPr sz="2000" dirty="0"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sp>
        <p:nvSpPr>
          <p:cNvPr id="458" name="Google Shape;458;p98"/>
          <p:cNvSpPr txBox="1"/>
          <p:nvPr/>
        </p:nvSpPr>
        <p:spPr>
          <a:xfrm>
            <a:off x="352975" y="1135950"/>
            <a:ext cx="84012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b="1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Kiểm</a:t>
            </a:r>
            <a:r>
              <a:rPr lang="en-US" sz="2000" b="1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tra</a:t>
            </a:r>
            <a:r>
              <a:rPr lang="en-US" sz="2000" b="1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độ</a:t>
            </a:r>
            <a:r>
              <a:rPr lang="en-US" sz="2000" b="1" dirty="0">
                <a:latin typeface="Calibri" pitchFamily="34" charset="0"/>
                <a:ea typeface="Calibri" pitchFamily="34" charset="0"/>
                <a:cs typeface="Calibri" pitchFamily="34" charset="0"/>
              </a:rPr>
              <a:t> tin </a:t>
            </a:r>
            <a:r>
              <a:rPr lang="en-US" sz="2000" b="1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cậy</a:t>
            </a:r>
            <a:r>
              <a:rPr lang="en-US" sz="2000" b="1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b="1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của</a:t>
            </a:r>
            <a:r>
              <a:rPr lang="en-US" sz="2000" b="1" dirty="0">
                <a:latin typeface="Calibri" pitchFamily="34" charset="0"/>
                <a:ea typeface="Calibri" pitchFamily="34" charset="0"/>
                <a:cs typeface="Calibri" pitchFamily="34" charset="0"/>
              </a:rPr>
              <a:t> QUIC </a:t>
            </a:r>
            <a:r>
              <a:rPr lang="en-US" sz="2000" b="1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và</a:t>
            </a:r>
            <a:r>
              <a:rPr lang="en-US" sz="2000" b="1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b="1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TLS</a:t>
            </a:r>
            <a:r>
              <a:rPr lang="vi-VN" sz="2000" b="1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:</a:t>
            </a:r>
            <a:endParaRPr sz="2000" b="1" dirty="0"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pic>
        <p:nvPicPr>
          <p:cNvPr id="459" name="Google Shape;459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9025" y="920126"/>
            <a:ext cx="4774069" cy="26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9974" y="3655000"/>
            <a:ext cx="4792176" cy="269875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98"/>
          <p:cNvSpPr txBox="1"/>
          <p:nvPr/>
        </p:nvSpPr>
        <p:spPr>
          <a:xfrm>
            <a:off x="352975" y="4056861"/>
            <a:ext cx="6212700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Khi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loại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bỏ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tất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cả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lỗi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mạng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,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có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thể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thấy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việc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gửi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và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nhận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của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TLS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trở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lại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bình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thường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,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số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lượng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gói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tin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ổn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định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mà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không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bị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tích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tụ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.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Trong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khi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QUIC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chỉ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thay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đổi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từ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hơi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giật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sang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mượt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mà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ea typeface="Calibri" pitchFamily="34" charset="0"/>
                <a:cs typeface="Calibri" pitchFamily="34" charset="0"/>
              </a:rPr>
              <a:t>hơn</a:t>
            </a:r>
            <a:r>
              <a:rPr lang="en-US" sz="2000" dirty="0">
                <a:latin typeface="Calibri" pitchFamily="34" charset="0"/>
                <a:ea typeface="Calibri" pitchFamily="34" charset="0"/>
                <a:cs typeface="Calibri" pitchFamily="34" charset="0"/>
              </a:rPr>
              <a:t>.</a:t>
            </a:r>
            <a:endParaRPr sz="2000" dirty="0"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99"/>
          <p:cNvSpPr txBox="1"/>
          <p:nvPr/>
        </p:nvSpPr>
        <p:spPr>
          <a:xfrm>
            <a:off x="4558320" y="404280"/>
            <a:ext cx="739116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99"/>
          <p:cNvSpPr txBox="1"/>
          <p:nvPr/>
        </p:nvSpPr>
        <p:spPr>
          <a:xfrm>
            <a:off x="4730000" y="1447800"/>
            <a:ext cx="7069800" cy="304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Tài</a:t>
            </a:r>
            <a:r>
              <a:rPr lang="en-US" b="1" dirty="0"/>
              <a:t> </a:t>
            </a:r>
            <a:r>
              <a:rPr lang="en-US" b="1" dirty="0" err="1"/>
              <a:t>liệu</a:t>
            </a:r>
            <a:r>
              <a:rPr lang="en-US" b="1" dirty="0"/>
              <a:t> </a:t>
            </a:r>
            <a:r>
              <a:rPr lang="en-US" b="1" dirty="0" err="1"/>
              <a:t>tham</a:t>
            </a:r>
            <a:r>
              <a:rPr lang="en-US" b="1" dirty="0"/>
              <a:t> </a:t>
            </a:r>
            <a:r>
              <a:rPr lang="en-US" b="1" dirty="0" err="1"/>
              <a:t>khảo</a:t>
            </a:r>
            <a:r>
              <a:rPr lang="en-US" b="1" dirty="0"/>
              <a:t>: 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Applicability of the QUIC Transport Protocol (quicwg.org)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chemeClr val="hlink"/>
                </a:solidFill>
                <a:hlinkClick r:id="rId4"/>
              </a:rPr>
              <a:t>MQTT over QUIC: Next-Generation </a:t>
            </a:r>
            <a:r>
              <a:rPr lang="en-US" u="sng" dirty="0" err="1">
                <a:solidFill>
                  <a:schemeClr val="hlink"/>
                </a:solidFill>
                <a:hlinkClick r:id="rId4"/>
              </a:rPr>
              <a:t>IoT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 Standard Protocol | EMQ (emqx.com)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chemeClr val="hlink"/>
                </a:solidFill>
                <a:hlinkClick r:id="rId5"/>
              </a:rPr>
              <a:t>MQTT over QUIC | EMQX 5.0 Documentation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chemeClr val="hlink"/>
                </a:solidFill>
                <a:hlinkClick r:id="rId6"/>
              </a:rPr>
              <a:t>http - How does QUIC connection migration actually work? - Stack Overflow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dirty="0" err="1">
                <a:solidFill>
                  <a:schemeClr val="hlink"/>
                </a:solidFill>
                <a:hlinkClick r:id="rId7"/>
              </a:rPr>
              <a:t>物联网</a:t>
            </a:r>
            <a:r>
              <a:rPr lang="en-US" sz="1100" u="sng" dirty="0">
                <a:solidFill>
                  <a:schemeClr val="hlink"/>
                </a:solidFill>
                <a:hlinkClick r:id="rId7"/>
              </a:rPr>
              <a:t> - MQTT over QUIC: The Next-Generation </a:t>
            </a:r>
            <a:r>
              <a:rPr lang="en-US" sz="1100" u="sng" dirty="0" err="1">
                <a:solidFill>
                  <a:schemeClr val="hlink"/>
                </a:solidFill>
                <a:hlinkClick r:id="rId7"/>
              </a:rPr>
              <a:t>IoT</a:t>
            </a:r>
            <a:r>
              <a:rPr lang="en-US" sz="1100" u="sng" dirty="0">
                <a:solidFill>
                  <a:schemeClr val="hlink"/>
                </a:solidFill>
                <a:hlinkClick r:id="rId7"/>
              </a:rPr>
              <a:t> Standard Protocol Brings New Impetus to Messaging Scenarios - </a:t>
            </a:r>
            <a:r>
              <a:rPr lang="en-US" sz="1100" u="sng" dirty="0" err="1">
                <a:solidFill>
                  <a:schemeClr val="hlink"/>
                </a:solidFill>
                <a:hlinkClick r:id="rId7"/>
              </a:rPr>
              <a:t>个人文章</a:t>
            </a:r>
            <a:r>
              <a:rPr lang="en-US" sz="1100" u="sng" dirty="0">
                <a:solidFill>
                  <a:schemeClr val="hlink"/>
                </a:solidFill>
                <a:hlinkClick r:id="rId7"/>
              </a:rPr>
              <a:t> - </a:t>
            </a:r>
            <a:r>
              <a:rPr lang="en-US" sz="1100" u="sng" dirty="0" err="1">
                <a:solidFill>
                  <a:schemeClr val="hlink"/>
                </a:solidFill>
                <a:hlinkClick r:id="rId7"/>
              </a:rPr>
              <a:t>SegmentFault</a:t>
            </a:r>
            <a:r>
              <a:rPr lang="en-US" sz="1100" u="sng" dirty="0">
                <a:solidFill>
                  <a:schemeClr val="hlink"/>
                </a:solidFill>
                <a:hlinkClick r:id="rId7"/>
              </a:rPr>
              <a:t> </a:t>
            </a:r>
            <a:r>
              <a:rPr lang="en-US" sz="1100" u="sng" dirty="0" err="1">
                <a:solidFill>
                  <a:schemeClr val="hlink"/>
                </a:solidFill>
                <a:hlinkClick r:id="rId7"/>
              </a:rPr>
              <a:t>思否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 smtClean="0"/>
              <a:t>Kết</a:t>
            </a:r>
            <a:r>
              <a:rPr lang="en-US" b="1" dirty="0" smtClean="0"/>
              <a:t> </a:t>
            </a:r>
            <a:r>
              <a:rPr lang="en-US" b="1" dirty="0" err="1"/>
              <a:t>quả</a:t>
            </a:r>
            <a:r>
              <a:rPr lang="en-US" b="1" dirty="0"/>
              <a:t> </a:t>
            </a:r>
            <a:r>
              <a:rPr lang="en-US" b="1" dirty="0" err="1"/>
              <a:t>đánh</a:t>
            </a:r>
            <a:r>
              <a:rPr lang="en-US" b="1" dirty="0"/>
              <a:t> </a:t>
            </a:r>
            <a:r>
              <a:rPr lang="en-US" b="1" dirty="0" err="1"/>
              <a:t>giá</a:t>
            </a:r>
            <a:r>
              <a:rPr lang="en-US" b="1" dirty="0"/>
              <a:t> </a:t>
            </a:r>
            <a:r>
              <a:rPr lang="en-US" b="1" dirty="0" err="1"/>
              <a:t>lấy</a:t>
            </a:r>
            <a:r>
              <a:rPr lang="en-US" b="1" dirty="0"/>
              <a:t> </a:t>
            </a:r>
            <a:r>
              <a:rPr lang="en-US" b="1" dirty="0" err="1"/>
              <a:t>từ</a:t>
            </a:r>
            <a:r>
              <a:rPr lang="en-US" b="1" dirty="0"/>
              <a:t>: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chemeClr val="hlink"/>
                </a:solidFill>
                <a:hlinkClick r:id="rId4"/>
              </a:rPr>
              <a:t>MQTT over QUIC: Next-Generation </a:t>
            </a:r>
            <a:r>
              <a:rPr lang="en-US" u="sng" dirty="0" err="1">
                <a:solidFill>
                  <a:schemeClr val="hlink"/>
                </a:solidFill>
                <a:hlinkClick r:id="rId4"/>
              </a:rPr>
              <a:t>IoT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 Standard Protocol | EMQ (emqx.com)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81"/>
          <p:cNvSpPr/>
          <p:nvPr/>
        </p:nvSpPr>
        <p:spPr>
          <a:xfrm>
            <a:off x="3209400" y="2164680"/>
            <a:ext cx="360" cy="360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</p:spPr>
      </p:sp>
      <p:sp>
        <p:nvSpPr>
          <p:cNvPr id="330" name="Google Shape;330;p81"/>
          <p:cNvSpPr txBox="1"/>
          <p:nvPr/>
        </p:nvSpPr>
        <p:spPr>
          <a:xfrm>
            <a:off x="6111700" y="1611475"/>
            <a:ext cx="5741400" cy="43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Nhu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cầu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phát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triển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IOT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đã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và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đang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phát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triển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mạnh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mẽ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nhu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cầu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về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tính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an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toàn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dữ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liệu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trong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IOT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cũng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đang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được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quan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tâm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Giao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thức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MQTT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với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TCP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hiện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tại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vẫn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còn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hạn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chế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về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tính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an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toàn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ổn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định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và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thiết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lập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và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duy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trì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kết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nối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MQTT over QUIC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ra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đời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để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giải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quyết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những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hạn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chế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đó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81"/>
          <p:cNvSpPr txBox="1"/>
          <p:nvPr/>
        </p:nvSpPr>
        <p:spPr>
          <a:xfrm>
            <a:off x="235077" y="81047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1" dirty="0" smtClean="0">
                <a:solidFill>
                  <a:srgbClr val="FFFFFF"/>
                </a:solidFill>
              </a:rPr>
              <a:t>Đặt vấn đề</a:t>
            </a:r>
            <a:endParaRPr sz="2800" b="1" dirty="0">
              <a:solidFill>
                <a:srgbClr val="FFFFFF"/>
              </a:solidFill>
            </a:endParaRPr>
          </a:p>
        </p:txBody>
      </p:sp>
      <p:pic>
        <p:nvPicPr>
          <p:cNvPr id="332" name="Google Shape;33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800" y="1611474"/>
            <a:ext cx="5427550" cy="34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00"/>
          <p:cNvSpPr/>
          <p:nvPr/>
        </p:nvSpPr>
        <p:spPr>
          <a:xfrm>
            <a:off x="5756400" y="2824200"/>
            <a:ext cx="5978400" cy="970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strike="noStrike" dirty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THANK YOU !</a:t>
            </a:r>
            <a:endParaRPr sz="60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82"/>
          <p:cNvSpPr txBox="1"/>
          <p:nvPr/>
        </p:nvSpPr>
        <p:spPr>
          <a:xfrm>
            <a:off x="338755" y="1058750"/>
            <a:ext cx="5783100" cy="4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318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itchFamily="34" charset="0"/>
              <a:buChar char="•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MQTT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là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giao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thức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truyền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thông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nhẹ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dùng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để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truyền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tải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dữ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liệu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đơn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giản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và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hiệu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quả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thường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được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ứng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dụng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trong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lĩnh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vực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IOT.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431800" marR="0" lvl="0" indent="-342900" algn="l" rtl="0">
              <a:spcBef>
                <a:spcPts val="0"/>
              </a:spcBef>
              <a:spcAft>
                <a:spcPts val="0"/>
              </a:spcAft>
              <a:buSzPts val="2200"/>
              <a:buFont typeface="Arial" pitchFamily="34" charset="0"/>
              <a:buChar char="•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MQTT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hỗ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trợ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2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kiểu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giao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tiếp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: pub/sub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và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req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/res: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-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pub/sub: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các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thiết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bị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đăng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kí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topic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và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nhận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dữ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liệu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mỗi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khi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có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thiết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bị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khác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gửi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đến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topic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đó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-"/>
            </a:pP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req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/res: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các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thiết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bị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gửi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yêu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cầu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và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nhận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được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phản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hồi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431800" marR="0" lvl="0" indent="-342900" algn="l" rtl="0">
              <a:spcBef>
                <a:spcPts val="0"/>
              </a:spcBef>
              <a:spcAft>
                <a:spcPts val="0"/>
              </a:spcAft>
              <a:buSzPts val="2200"/>
              <a:buFont typeface="Arial" pitchFamily="34" charset="0"/>
              <a:buChar char="•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MQTT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sử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dụng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TCP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để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gửi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và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nhận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dữ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liệu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431800" marR="0" lvl="0" indent="-342900" algn="l" rtl="0">
              <a:spcBef>
                <a:spcPts val="0"/>
              </a:spcBef>
              <a:spcAft>
                <a:spcPts val="0"/>
              </a:spcAft>
              <a:buSzPts val="2200"/>
              <a:buFont typeface="Arial" pitchFamily="34" charset="0"/>
              <a:buChar char="•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MQTT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có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hỗ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trợ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sử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dụng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smtClean="0">
                <a:latin typeface="Calibri"/>
                <a:ea typeface="Calibri"/>
                <a:cs typeface="Calibri"/>
                <a:sym typeface="Calibri"/>
              </a:rPr>
              <a:t>TLS/SSL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82"/>
          <p:cNvSpPr txBox="1"/>
          <p:nvPr/>
        </p:nvSpPr>
        <p:spPr>
          <a:xfrm>
            <a:off x="338760" y="112680"/>
            <a:ext cx="1151424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82"/>
          <p:cNvSpPr txBox="1"/>
          <p:nvPr/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FF"/>
                </a:solidFill>
              </a:rPr>
              <a:t>MQTT là gì ?</a:t>
            </a:r>
            <a:endParaRPr sz="2800" b="1">
              <a:solidFill>
                <a:srgbClr val="FFFFFF"/>
              </a:solidFill>
            </a:endParaRPr>
          </a:p>
        </p:txBody>
      </p:sp>
      <p:pic>
        <p:nvPicPr>
          <p:cNvPr id="340" name="Google Shape;34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6750" y="1861938"/>
            <a:ext cx="5571750" cy="313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83"/>
          <p:cNvSpPr txBox="1"/>
          <p:nvPr/>
        </p:nvSpPr>
        <p:spPr>
          <a:xfrm>
            <a:off x="338760" y="112680"/>
            <a:ext cx="1151424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83"/>
          <p:cNvSpPr txBox="1"/>
          <p:nvPr/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FFFF"/>
                </a:solidFill>
              </a:rPr>
              <a:t>MQTT </a:t>
            </a:r>
            <a:r>
              <a:rPr lang="en-US" sz="2800" b="1" dirty="0" err="1">
                <a:solidFill>
                  <a:srgbClr val="FFFFFF"/>
                </a:solidFill>
              </a:rPr>
              <a:t>và</a:t>
            </a:r>
            <a:r>
              <a:rPr lang="en-US" sz="2800" b="1" dirty="0">
                <a:solidFill>
                  <a:srgbClr val="FFFFFF"/>
                </a:solidFill>
              </a:rPr>
              <a:t> </a:t>
            </a:r>
            <a:r>
              <a:rPr lang="en-US" sz="2800" b="1" dirty="0" err="1">
                <a:solidFill>
                  <a:srgbClr val="FFFFFF"/>
                </a:solidFill>
              </a:rPr>
              <a:t>hạn</a:t>
            </a:r>
            <a:r>
              <a:rPr lang="en-US" sz="2800" b="1" dirty="0">
                <a:solidFill>
                  <a:srgbClr val="FFFFFF"/>
                </a:solidFill>
              </a:rPr>
              <a:t> </a:t>
            </a:r>
            <a:r>
              <a:rPr lang="en-US" sz="2800" b="1" dirty="0" err="1">
                <a:solidFill>
                  <a:srgbClr val="FFFFFF"/>
                </a:solidFill>
              </a:rPr>
              <a:t>chế</a:t>
            </a:r>
            <a:endParaRPr sz="2800" b="1" dirty="0">
              <a:solidFill>
                <a:srgbClr val="FFFFFF"/>
              </a:solidFill>
            </a:endParaRPr>
          </a:p>
        </p:txBody>
      </p:sp>
      <p:sp>
        <p:nvSpPr>
          <p:cNvPr id="347" name="Google Shape;347;p83"/>
          <p:cNvSpPr txBox="1"/>
          <p:nvPr/>
        </p:nvSpPr>
        <p:spPr>
          <a:xfrm>
            <a:off x="338760" y="1752600"/>
            <a:ext cx="5783100" cy="349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31800" marR="0" lvl="0" indent="-342900" algn="l" rtl="0">
              <a:spcBef>
                <a:spcPts val="0"/>
              </a:spcBef>
              <a:spcAft>
                <a:spcPts val="0"/>
              </a:spcAft>
              <a:buSzPts val="2200"/>
              <a:buFont typeface="Arial" pitchFamily="34" charset="0"/>
              <a:buChar char="•"/>
            </a:pPr>
            <a:r>
              <a:rPr lang="en-US" sz="2200" dirty="0" err="1" smtClean="0">
                <a:latin typeface="Calibri"/>
                <a:ea typeface="Calibri"/>
                <a:cs typeface="Calibri"/>
                <a:sym typeface="Calibri"/>
              </a:rPr>
              <a:t>Tốc</a:t>
            </a:r>
            <a:r>
              <a:rPr lang="en-US" sz="2200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độ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và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hiệu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suất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: MQTT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sử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dụng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giao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thức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TCP,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gây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ra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độ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trễ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khi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thiết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lập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và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duy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trì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kết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 smtClean="0">
                <a:latin typeface="Calibri"/>
                <a:ea typeface="Calibri"/>
                <a:cs typeface="Calibri"/>
                <a:sym typeface="Calibri"/>
              </a:rPr>
              <a:t>nối</a:t>
            </a:r>
            <a:r>
              <a:rPr lang="en-US" sz="2200" dirty="0" smtClean="0">
                <a:latin typeface="Calibri"/>
                <a:ea typeface="Calibri"/>
                <a:cs typeface="Calibri"/>
                <a:sym typeface="Calibri"/>
              </a:rPr>
              <a:t>.</a:t>
            </a:r>
            <a:endParaRPr lang="vi-VN" sz="2200" dirty="0">
              <a:latin typeface="Calibri"/>
              <a:ea typeface="Calibri"/>
              <a:cs typeface="Calibri"/>
              <a:sym typeface="Calibri"/>
            </a:endParaRPr>
          </a:p>
          <a:p>
            <a:pPr marL="431800" marR="0" lvl="0" indent="-342900" algn="l" rtl="0">
              <a:spcBef>
                <a:spcPts val="0"/>
              </a:spcBef>
              <a:spcAft>
                <a:spcPts val="0"/>
              </a:spcAft>
              <a:buSzPts val="2200"/>
              <a:buFont typeface="Arial" pitchFamily="34" charset="0"/>
              <a:buChar char="•"/>
            </a:pPr>
            <a:r>
              <a:rPr lang="vi-VN" sz="2200" dirty="0" smtClean="0">
                <a:latin typeface="Calibri"/>
                <a:ea typeface="Calibri"/>
                <a:cs typeface="Calibri"/>
                <a:sym typeface="Calibri"/>
              </a:rPr>
              <a:t>Thường xuyên bị gián đoạn do chuyển mạng</a:t>
            </a:r>
            <a:r>
              <a:rPr lang="en-US" sz="2200" dirty="0" smtClean="0">
                <a:latin typeface="Calibri"/>
                <a:ea typeface="Calibri"/>
                <a:cs typeface="Calibri"/>
                <a:sym typeface="Calibri"/>
              </a:rPr>
              <a:t>.</a:t>
            </a:r>
            <a:endParaRPr lang="vi-VN" sz="22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431800" marR="0" lvl="0" indent="-342900" algn="l" rtl="0">
              <a:spcBef>
                <a:spcPts val="0"/>
              </a:spcBef>
              <a:spcAft>
                <a:spcPts val="0"/>
              </a:spcAft>
              <a:buSzPts val="2200"/>
              <a:buFont typeface="Arial" pitchFamily="34" charset="0"/>
              <a:buChar char="•"/>
            </a:pPr>
            <a:r>
              <a:rPr lang="vi-VN" sz="2200" dirty="0" smtClean="0">
                <a:latin typeface="Calibri"/>
                <a:ea typeface="Calibri"/>
                <a:cs typeface="Calibri"/>
                <a:sym typeface="Calibri"/>
              </a:rPr>
              <a:t>Khó để thiết lập lại kết nối sau khi ngắt kết nối.</a:t>
            </a:r>
          </a:p>
          <a:p>
            <a:pPr marL="431800" marR="0" lvl="0" indent="-342900" algn="l" rtl="0">
              <a:spcBef>
                <a:spcPts val="0"/>
              </a:spcBef>
              <a:spcAft>
                <a:spcPts val="0"/>
              </a:spcAft>
              <a:buSzPts val="2200"/>
              <a:buFont typeface="Arial" pitchFamily="34" charset="0"/>
              <a:buChar char="•"/>
            </a:pPr>
            <a:r>
              <a:rPr lang="vi-VN" sz="2200" dirty="0" smtClean="0">
                <a:latin typeface="Calibri"/>
                <a:ea typeface="Calibri"/>
                <a:cs typeface="Calibri"/>
                <a:sym typeface="Calibri"/>
              </a:rPr>
              <a:t>Trong môi trường mạng yếu, có thể đối mặt với một số vấn đề như: truyền data bị block do nghẽn mạng, packet loss.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Wireless AC Explained | D-Link U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1597481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84"/>
          <p:cNvSpPr txBox="1"/>
          <p:nvPr/>
        </p:nvSpPr>
        <p:spPr>
          <a:xfrm>
            <a:off x="337673" y="914400"/>
            <a:ext cx="10787525" cy="10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318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itchFamily="34" charset="0"/>
              <a:buChar char="•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QUIC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là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giao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thức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truyền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thông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tiên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tiến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mới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được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phát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triển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vi-VN" sz="2200" dirty="0" smtClean="0">
                <a:latin typeface="Calibri"/>
                <a:ea typeface="Calibri"/>
                <a:cs typeface="Calibri"/>
                <a:sym typeface="Calibri"/>
              </a:rPr>
              <a:t>và công bố bởi google vào năm 2012</a:t>
            </a:r>
            <a:r>
              <a:rPr lang="en-US" sz="2200" dirty="0" smtClean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hoạt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động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ở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tầng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Transport,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sử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dụng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giao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thức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UDP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để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truyền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tải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dữ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liệu</a:t>
            </a:r>
            <a:r>
              <a:rPr lang="en-US" sz="2200" dirty="0" smtClean="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84"/>
          <p:cNvSpPr txBox="1"/>
          <p:nvPr/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FF"/>
                </a:solidFill>
              </a:rPr>
              <a:t>QUIC là gì ?</a:t>
            </a:r>
            <a:endParaRPr sz="2800" b="1">
              <a:solidFill>
                <a:srgbClr val="FFFFFF"/>
              </a:solidFill>
            </a:endParaRPr>
          </a:p>
        </p:txBody>
      </p:sp>
      <p:pic>
        <p:nvPicPr>
          <p:cNvPr id="3074" name="Picture 2" descr="Hosting with QUIC / HTTP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514600"/>
            <a:ext cx="3955976" cy="345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ribbble - revised-google-logo.png by DEFN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2675521"/>
            <a:ext cx="4177391" cy="313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84"/>
          <p:cNvSpPr txBox="1"/>
          <p:nvPr/>
        </p:nvSpPr>
        <p:spPr>
          <a:xfrm>
            <a:off x="337675" y="1810300"/>
            <a:ext cx="5794200" cy="39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31800" marR="0" lvl="0" indent="-342900" algn="l" rtl="0">
              <a:spcBef>
                <a:spcPts val="0"/>
              </a:spcBef>
              <a:spcAft>
                <a:spcPts val="0"/>
              </a:spcAft>
              <a:buSzPts val="2200"/>
              <a:buFont typeface="Arial" pitchFamily="34" charset="0"/>
              <a:buChar char="•"/>
            </a:pPr>
            <a:r>
              <a:rPr lang="en-US" sz="2200" dirty="0" smtClean="0">
                <a:latin typeface="Calibri"/>
                <a:ea typeface="Calibri"/>
                <a:cs typeface="Calibri"/>
                <a:sym typeface="Calibri"/>
              </a:rPr>
              <a:t>QUIC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giúp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cải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thiện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hiệu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suất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và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bảo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mật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cho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các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ứng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dụng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internet.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431800" marR="0" lvl="0" indent="-342900" algn="l" rtl="0">
              <a:spcBef>
                <a:spcPts val="0"/>
              </a:spcBef>
              <a:spcAft>
                <a:spcPts val="0"/>
              </a:spcAft>
              <a:buSzPts val="2200"/>
              <a:buFont typeface="Arial" pitchFamily="34" charset="0"/>
              <a:buChar char="•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QUIC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hỗ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trợ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Multiplexing (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đa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luồng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).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431800" marR="0" lvl="0" indent="-342900" algn="l" rtl="0">
              <a:spcBef>
                <a:spcPts val="0"/>
              </a:spcBef>
              <a:spcAft>
                <a:spcPts val="0"/>
              </a:spcAft>
              <a:buSzPts val="2200"/>
              <a:buFont typeface="Arial" pitchFamily="34" charset="0"/>
              <a:buChar char="•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QUIC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tương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thích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với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TCP.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431800" marR="0" lvl="0" indent="-342900" algn="l" rtl="0">
              <a:spcBef>
                <a:spcPts val="0"/>
              </a:spcBef>
              <a:spcAft>
                <a:spcPts val="0"/>
              </a:spcAft>
              <a:buSzPts val="2200"/>
              <a:buFont typeface="Arial" pitchFamily="34" charset="0"/>
              <a:buChar char="•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QUIC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hỗ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trợ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Connection migration (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kết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nối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liên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tục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).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84"/>
          <p:cNvSpPr txBox="1"/>
          <p:nvPr/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1" dirty="0" smtClean="0">
                <a:solidFill>
                  <a:srgbClr val="FFFFFF"/>
                </a:solidFill>
              </a:rPr>
              <a:t>Các ưu điểm của QUIC </a:t>
            </a:r>
            <a:endParaRPr sz="2800" b="1" dirty="0">
              <a:solidFill>
                <a:srgbClr val="FFFFFF"/>
              </a:solidFill>
            </a:endParaRPr>
          </a:p>
        </p:txBody>
      </p:sp>
      <p:pic>
        <p:nvPicPr>
          <p:cNvPr id="355" name="Google Shape;35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6325" y="1810300"/>
            <a:ext cx="4719776" cy="33829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00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85"/>
          <p:cNvSpPr txBox="1"/>
          <p:nvPr/>
        </p:nvSpPr>
        <p:spPr>
          <a:xfrm>
            <a:off x="327575" y="1738450"/>
            <a:ext cx="4815900" cy="3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7200" marR="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-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Do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sử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dụng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UDP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thay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cho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TCP, QUIC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giảm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chi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phí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thiết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lập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kết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nối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Khi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muốn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tái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kết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nối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, QUIC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chỉ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cần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2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gói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tin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để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bắt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đầu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phiên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thay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vì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6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hoặc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7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như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TCP.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-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QUIC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sử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dụng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cơ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chế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0-RTT Early data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cho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phép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gửi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dữ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liệu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ngay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từ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kết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nối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đầu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tiên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thay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vì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chờ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hoàn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tất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quá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trình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thiết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lập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kết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nối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giảm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độ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trễ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cho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ứng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dụng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85"/>
          <p:cNvSpPr txBox="1"/>
          <p:nvPr/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FF"/>
                </a:solidFill>
              </a:rPr>
              <a:t>QUIC cải thiện hiệu suất</a:t>
            </a:r>
            <a:endParaRPr sz="2800" b="1">
              <a:solidFill>
                <a:srgbClr val="FFFFFF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475" y="1602468"/>
            <a:ext cx="7021512" cy="392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86"/>
          <p:cNvSpPr txBox="1"/>
          <p:nvPr/>
        </p:nvSpPr>
        <p:spPr>
          <a:xfrm>
            <a:off x="337675" y="1311100"/>
            <a:ext cx="5794200" cy="46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31800" marR="0" lvl="0" indent="-342900" algn="l" rtl="0">
              <a:spcBef>
                <a:spcPts val="0"/>
              </a:spcBef>
              <a:spcAft>
                <a:spcPts val="0"/>
              </a:spcAft>
              <a:buSzPts val="2200"/>
              <a:buFont typeface="Arial" pitchFamily="34" charset="0"/>
              <a:buChar char="•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QUIC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cho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phép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gửi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nhiều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luồng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dữ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liệu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đồng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thời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trên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một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kết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nối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giúp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tối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ưu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hóa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việc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truyền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tải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dữ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liệu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và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giảm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độ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trễ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trong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ứng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dụng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431800" marR="0" lvl="0" indent="-342900" algn="l" rtl="0">
              <a:spcBef>
                <a:spcPts val="0"/>
              </a:spcBef>
              <a:spcAft>
                <a:spcPts val="0"/>
              </a:spcAft>
              <a:buSzPts val="2200"/>
              <a:buFont typeface="Arial" pitchFamily="34" charset="0"/>
              <a:buChar char="•"/>
            </a:pP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Các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luồng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hoạt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động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độc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lập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việc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mất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gói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tin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không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ảnh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hưởng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đến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các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luồng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khác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. So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với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TCP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có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thể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bị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trễ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mất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gói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tin.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431800" marR="0" lvl="0" indent="-342900" algn="l" rtl="0">
              <a:spcBef>
                <a:spcPts val="0"/>
              </a:spcBef>
              <a:spcAft>
                <a:spcPts val="0"/>
              </a:spcAft>
              <a:buSzPts val="2200"/>
              <a:buFont typeface="Arial" pitchFamily="34" charset="0"/>
              <a:buChar char="•"/>
            </a:pP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Các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luồng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không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cần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đợi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các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luồng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khác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để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hoàn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thành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truyền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nhận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dữ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liệu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giúp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cải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thiện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hiệu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suất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và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giảm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độ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trễ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86"/>
          <p:cNvSpPr txBox="1"/>
          <p:nvPr/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FF"/>
                </a:solidFill>
              </a:rPr>
              <a:t>Multiplexing trong QUIC</a:t>
            </a:r>
            <a:endParaRPr sz="2800" b="1">
              <a:solidFill>
                <a:srgbClr val="FFFFFF"/>
              </a:solidFill>
            </a:endParaRPr>
          </a:p>
        </p:txBody>
      </p:sp>
      <p:pic>
        <p:nvPicPr>
          <p:cNvPr id="369" name="Google Shape;36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4075" y="1946375"/>
            <a:ext cx="5262624" cy="311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2200</TotalTime>
  <Words>2200</Words>
  <Application>Microsoft Office PowerPoint</Application>
  <PresentationFormat>Custom</PresentationFormat>
  <Paragraphs>153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Arial</vt:lpstr>
      <vt:lpstr>Calibri</vt:lpstr>
      <vt:lpstr>Lato</vt:lpstr>
      <vt:lpstr>Times New Roman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use</cp:lastModifiedBy>
  <cp:revision>16</cp:revision>
  <dcterms:modified xsi:type="dcterms:W3CDTF">2023-07-22T15:33:36Z</dcterms:modified>
</cp:coreProperties>
</file>